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96" r:id="rId2"/>
  </p:sldMasterIdLst>
  <p:notesMasterIdLst>
    <p:notesMasterId r:id="rId140"/>
  </p:notesMasterIdLst>
  <p:handoutMasterIdLst>
    <p:handoutMasterId r:id="rId141"/>
  </p:handoutMasterIdLst>
  <p:sldIdLst>
    <p:sldId id="256" r:id="rId3"/>
    <p:sldId id="389" r:id="rId4"/>
    <p:sldId id="284" r:id="rId5"/>
    <p:sldId id="391" r:id="rId6"/>
    <p:sldId id="392" r:id="rId7"/>
    <p:sldId id="393" r:id="rId8"/>
    <p:sldId id="394" r:id="rId9"/>
    <p:sldId id="395" r:id="rId10"/>
    <p:sldId id="396" r:id="rId11"/>
    <p:sldId id="397" r:id="rId12"/>
    <p:sldId id="398" r:id="rId13"/>
    <p:sldId id="399" r:id="rId14"/>
    <p:sldId id="400" r:id="rId15"/>
    <p:sldId id="401" r:id="rId16"/>
    <p:sldId id="402" r:id="rId17"/>
    <p:sldId id="430" r:id="rId18"/>
    <p:sldId id="431" r:id="rId19"/>
    <p:sldId id="432" r:id="rId20"/>
    <p:sldId id="433" r:id="rId21"/>
    <p:sldId id="434" r:id="rId22"/>
    <p:sldId id="435" r:id="rId23"/>
    <p:sldId id="436" r:id="rId24"/>
    <p:sldId id="403" r:id="rId25"/>
    <p:sldId id="437" r:id="rId26"/>
    <p:sldId id="447" r:id="rId27"/>
    <p:sldId id="448" r:id="rId28"/>
    <p:sldId id="449" r:id="rId29"/>
    <p:sldId id="429" r:id="rId30"/>
    <p:sldId id="428" r:id="rId31"/>
    <p:sldId id="405" r:id="rId32"/>
    <p:sldId id="406" r:id="rId33"/>
    <p:sldId id="407" r:id="rId34"/>
    <p:sldId id="408" r:id="rId35"/>
    <p:sldId id="409" r:id="rId36"/>
    <p:sldId id="410" r:id="rId37"/>
    <p:sldId id="257" r:id="rId38"/>
    <p:sldId id="273" r:id="rId39"/>
    <p:sldId id="274" r:id="rId40"/>
    <p:sldId id="275" r:id="rId41"/>
    <p:sldId id="411" r:id="rId42"/>
    <p:sldId id="267" r:id="rId43"/>
    <p:sldId id="413" r:id="rId44"/>
    <p:sldId id="276" r:id="rId45"/>
    <p:sldId id="412" r:id="rId46"/>
    <p:sldId id="258" r:id="rId47"/>
    <p:sldId id="277" r:id="rId48"/>
    <p:sldId id="261" r:id="rId49"/>
    <p:sldId id="450" r:id="rId50"/>
    <p:sldId id="260" r:id="rId51"/>
    <p:sldId id="259" r:id="rId52"/>
    <p:sldId id="278" r:id="rId53"/>
    <p:sldId id="280" r:id="rId54"/>
    <p:sldId id="281" r:id="rId55"/>
    <p:sldId id="282" r:id="rId56"/>
    <p:sldId id="283" r:id="rId57"/>
    <p:sldId id="268" r:id="rId58"/>
    <p:sldId id="262" r:id="rId59"/>
    <p:sldId id="285" r:id="rId60"/>
    <p:sldId id="292" r:id="rId61"/>
    <p:sldId id="293" r:id="rId62"/>
    <p:sldId id="291" r:id="rId63"/>
    <p:sldId id="294" r:id="rId64"/>
    <p:sldId id="286" r:id="rId65"/>
    <p:sldId id="295" r:id="rId66"/>
    <p:sldId id="288" r:id="rId67"/>
    <p:sldId id="287" r:id="rId68"/>
    <p:sldId id="451" r:id="rId69"/>
    <p:sldId id="452" r:id="rId70"/>
    <p:sldId id="289" r:id="rId71"/>
    <p:sldId id="296" r:id="rId72"/>
    <p:sldId id="301" r:id="rId73"/>
    <p:sldId id="453" r:id="rId74"/>
    <p:sldId id="454" r:id="rId75"/>
    <p:sldId id="315" r:id="rId76"/>
    <p:sldId id="266" r:id="rId77"/>
    <p:sldId id="316" r:id="rId78"/>
    <p:sldId id="317" r:id="rId79"/>
    <p:sldId id="297" r:id="rId80"/>
    <p:sldId id="318" r:id="rId81"/>
    <p:sldId id="319" r:id="rId82"/>
    <p:sldId id="320" r:id="rId83"/>
    <p:sldId id="321" r:id="rId84"/>
    <p:sldId id="269" r:id="rId85"/>
    <p:sldId id="323" r:id="rId86"/>
    <p:sldId id="324" r:id="rId87"/>
    <p:sldId id="270" r:id="rId88"/>
    <p:sldId id="322" r:id="rId89"/>
    <p:sldId id="271" r:id="rId90"/>
    <p:sldId id="272" r:id="rId91"/>
    <p:sldId id="309" r:id="rId92"/>
    <p:sldId id="314" r:id="rId93"/>
    <p:sldId id="310" r:id="rId94"/>
    <p:sldId id="300" r:id="rId95"/>
    <p:sldId id="305" r:id="rId96"/>
    <p:sldId id="306" r:id="rId97"/>
    <p:sldId id="307" r:id="rId98"/>
    <p:sldId id="263" r:id="rId99"/>
    <p:sldId id="343" r:id="rId100"/>
    <p:sldId id="325" r:id="rId101"/>
    <p:sldId id="326" r:id="rId102"/>
    <p:sldId id="344" r:id="rId103"/>
    <p:sldId id="345" r:id="rId104"/>
    <p:sldId id="346" r:id="rId105"/>
    <p:sldId id="347" r:id="rId106"/>
    <p:sldId id="348" r:id="rId107"/>
    <p:sldId id="264" r:id="rId108"/>
    <p:sldId id="349" r:id="rId109"/>
    <p:sldId id="329" r:id="rId110"/>
    <p:sldId id="331" r:id="rId111"/>
    <p:sldId id="332" r:id="rId112"/>
    <p:sldId id="330" r:id="rId113"/>
    <p:sldId id="350" r:id="rId114"/>
    <p:sldId id="351" r:id="rId115"/>
    <p:sldId id="327" r:id="rId116"/>
    <p:sldId id="328" r:id="rId117"/>
    <p:sldId id="353" r:id="rId118"/>
    <p:sldId id="352" r:id="rId119"/>
    <p:sldId id="355" r:id="rId120"/>
    <p:sldId id="354" r:id="rId121"/>
    <p:sldId id="337" r:id="rId122"/>
    <p:sldId id="356" r:id="rId123"/>
    <p:sldId id="357" r:id="rId124"/>
    <p:sldId id="338" r:id="rId125"/>
    <p:sldId id="339" r:id="rId126"/>
    <p:sldId id="341" r:id="rId127"/>
    <p:sldId id="342" r:id="rId128"/>
    <p:sldId id="374" r:id="rId129"/>
    <p:sldId id="375" r:id="rId130"/>
    <p:sldId id="376" r:id="rId131"/>
    <p:sldId id="377" r:id="rId132"/>
    <p:sldId id="378" r:id="rId133"/>
    <p:sldId id="379" r:id="rId134"/>
    <p:sldId id="380" r:id="rId135"/>
    <p:sldId id="381" r:id="rId136"/>
    <p:sldId id="382" r:id="rId137"/>
    <p:sldId id="383" r:id="rId138"/>
    <p:sldId id="384" r:id="rId13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8" autoAdjust="0"/>
    <p:restoredTop sz="95268" autoAdjust="0"/>
  </p:normalViewPr>
  <p:slideViewPr>
    <p:cSldViewPr>
      <p:cViewPr>
        <p:scale>
          <a:sx n="335" d="100"/>
          <a:sy n="335" d="100"/>
        </p:scale>
        <p:origin x="-11486" y="-62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8" d="100"/>
          <a:sy n="48" d="100"/>
        </p:scale>
        <p:origin x="-2365" y="-6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F5E1C7A-D7A3-4300-A88C-2BF6B2FFDFF9}"/>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20483" name="Rectangle 3">
            <a:extLst>
              <a:ext uri="{FF2B5EF4-FFF2-40B4-BE49-F238E27FC236}">
                <a16:creationId xmlns:a16="http://schemas.microsoft.com/office/drawing/2014/main" id="{73D6FBD9-784D-4481-9E5B-145D6E9CED5E}"/>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20484" name="Rectangle 4">
            <a:extLst>
              <a:ext uri="{FF2B5EF4-FFF2-40B4-BE49-F238E27FC236}">
                <a16:creationId xmlns:a16="http://schemas.microsoft.com/office/drawing/2014/main" id="{011029F9-DD4D-4247-863C-4687D479F545}"/>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20485" name="Rectangle 5">
            <a:extLst>
              <a:ext uri="{FF2B5EF4-FFF2-40B4-BE49-F238E27FC236}">
                <a16:creationId xmlns:a16="http://schemas.microsoft.com/office/drawing/2014/main" id="{4B8190A3-47FB-4A3E-9F8E-6334EEFFED5A}"/>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ＭＳ Ｐゴシック" panose="020B0600070205080204" pitchFamily="34" charset="-128"/>
              </a:defRPr>
            </a:lvl1pPr>
          </a:lstStyle>
          <a:p>
            <a:pPr>
              <a:defRPr/>
            </a:pPr>
            <a:fld id="{519D7BE5-719B-4C57-BB13-CA1408BAE2C0}"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8A7396F-165D-4180-97F3-1C5E2B7ED3A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5123" name="Rectangle 3">
            <a:extLst>
              <a:ext uri="{FF2B5EF4-FFF2-40B4-BE49-F238E27FC236}">
                <a16:creationId xmlns:a16="http://schemas.microsoft.com/office/drawing/2014/main" id="{BE7E08B9-CFDB-4F6E-A681-B239E44EC2DE}"/>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3076" name="Rectangle 4">
            <a:extLst>
              <a:ext uri="{FF2B5EF4-FFF2-40B4-BE49-F238E27FC236}">
                <a16:creationId xmlns:a16="http://schemas.microsoft.com/office/drawing/2014/main" id="{8FFF2299-A52C-4975-9ED6-F9DB056119F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AD02FE38-1680-406B-AC6E-0342B3FB4ACE}"/>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noProof="0"/>
              <a:t>Klicka här för att ändra format på bakgrundstexten</a:t>
            </a:r>
          </a:p>
          <a:p>
            <a:pPr lvl="1"/>
            <a:r>
              <a:rPr lang="en-US" altLang="en-US" noProof="0"/>
              <a:t>Nivå två</a:t>
            </a:r>
          </a:p>
          <a:p>
            <a:pPr lvl="2"/>
            <a:r>
              <a:rPr lang="en-US" altLang="en-US" noProof="0"/>
              <a:t>Nivå tre</a:t>
            </a:r>
          </a:p>
          <a:p>
            <a:pPr lvl="3"/>
            <a:r>
              <a:rPr lang="en-US" altLang="en-US" noProof="0"/>
              <a:t>Nivå fyra</a:t>
            </a:r>
          </a:p>
          <a:p>
            <a:pPr lvl="4"/>
            <a:r>
              <a:rPr lang="en-US" altLang="en-US" noProof="0"/>
              <a:t>Nivå fem</a:t>
            </a:r>
          </a:p>
        </p:txBody>
      </p:sp>
      <p:sp>
        <p:nvSpPr>
          <p:cNvPr id="5126" name="Rectangle 6">
            <a:extLst>
              <a:ext uri="{FF2B5EF4-FFF2-40B4-BE49-F238E27FC236}">
                <a16:creationId xmlns:a16="http://schemas.microsoft.com/office/drawing/2014/main" id="{38D0AC7C-81B1-4505-8FD5-42408EB4D1DD}"/>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5127" name="Rectangle 7">
            <a:extLst>
              <a:ext uri="{FF2B5EF4-FFF2-40B4-BE49-F238E27FC236}">
                <a16:creationId xmlns:a16="http://schemas.microsoft.com/office/drawing/2014/main" id="{40AF51B7-91FB-4DC9-BBA7-33FA73B440EB}"/>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ＭＳ Ｐゴシック" panose="020B0600070205080204" pitchFamily="34" charset="-128"/>
              </a:defRPr>
            </a:lvl1pPr>
          </a:lstStyle>
          <a:p>
            <a:pPr>
              <a:defRPr/>
            </a:pPr>
            <a:fld id="{AB633FD0-4336-4A68-BF2E-896BF5CFEFB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1A9B25B-AE33-4411-9A92-6409341C2F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38AC54C-3B3B-4582-B328-07AA11D82739}" type="slidenum">
              <a:rPr lang="en-US" altLang="en-US" sz="1200" smtClean="0"/>
              <a:pPr/>
              <a:t>1</a:t>
            </a:fld>
            <a:endParaRPr lang="en-US" altLang="en-US" sz="1200"/>
          </a:p>
        </p:txBody>
      </p:sp>
      <p:sp>
        <p:nvSpPr>
          <p:cNvPr id="6147" name="Rectangle 2">
            <a:extLst>
              <a:ext uri="{FF2B5EF4-FFF2-40B4-BE49-F238E27FC236}">
                <a16:creationId xmlns:a16="http://schemas.microsoft.com/office/drawing/2014/main" id="{CE6511AE-88CE-4B21-B62E-588AC4A734B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64B7803-F192-49EE-BDD3-99A78FFEFF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2979C7AB-4535-4A8F-93A3-4D6C85ED45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4B291BB-0EC3-48D6-8304-7A44C9EB0C49}" type="slidenum">
              <a:rPr lang="en-US" altLang="en-US" sz="1200" smtClean="0"/>
              <a:pPr/>
              <a:t>47</a:t>
            </a:fld>
            <a:endParaRPr lang="en-US" altLang="en-US" sz="1200"/>
          </a:p>
        </p:txBody>
      </p:sp>
      <p:sp>
        <p:nvSpPr>
          <p:cNvPr id="23555" name="Rectangle 2">
            <a:extLst>
              <a:ext uri="{FF2B5EF4-FFF2-40B4-BE49-F238E27FC236}">
                <a16:creationId xmlns:a16="http://schemas.microsoft.com/office/drawing/2014/main" id="{CF67EA61-4B25-462B-9933-32B1778E4C3B}"/>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64C8047-6F82-47CD-BEB1-9A0B3516EB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5265F48B-A61F-4D61-B38D-EBFC80768D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9740C625-FF07-4EC2-A30B-C49A24F18E75}" type="slidenum">
              <a:rPr lang="en-US" altLang="en-US" sz="1200" smtClean="0"/>
              <a:pPr/>
              <a:t>49</a:t>
            </a:fld>
            <a:endParaRPr lang="en-US" altLang="en-US" sz="1200"/>
          </a:p>
        </p:txBody>
      </p:sp>
      <p:sp>
        <p:nvSpPr>
          <p:cNvPr id="25603" name="Rectangle 2">
            <a:extLst>
              <a:ext uri="{FF2B5EF4-FFF2-40B4-BE49-F238E27FC236}">
                <a16:creationId xmlns:a16="http://schemas.microsoft.com/office/drawing/2014/main" id="{61B51E2A-0A82-428B-BC6B-92473914688B}"/>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3742DD5-8FBE-4B16-88F3-F098F3697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6E26341B-2D31-4A8E-AC99-11B25A403D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B20F8F0-D652-4EA9-B864-7BC7A025FEE2}" type="slidenum">
              <a:rPr lang="en-US" altLang="en-US" sz="1200" smtClean="0"/>
              <a:pPr/>
              <a:t>50</a:t>
            </a:fld>
            <a:endParaRPr lang="en-US" altLang="en-US" sz="1200"/>
          </a:p>
        </p:txBody>
      </p:sp>
      <p:sp>
        <p:nvSpPr>
          <p:cNvPr id="27651" name="Rectangle 2">
            <a:extLst>
              <a:ext uri="{FF2B5EF4-FFF2-40B4-BE49-F238E27FC236}">
                <a16:creationId xmlns:a16="http://schemas.microsoft.com/office/drawing/2014/main" id="{22F2DCF1-D8C8-4C45-B7DB-6F4C69C460F9}"/>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70595B21-8586-46A7-9502-425A5FAA1E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CBEB8CAF-A402-4AF7-8E91-D40220F26B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6CC64F4-7CF0-4C7C-B09C-12045AAE24AC}" type="slidenum">
              <a:rPr lang="en-US" altLang="en-US" sz="1200" smtClean="0"/>
              <a:pPr/>
              <a:t>51</a:t>
            </a:fld>
            <a:endParaRPr lang="en-US" altLang="en-US" sz="1200"/>
          </a:p>
        </p:txBody>
      </p:sp>
      <p:sp>
        <p:nvSpPr>
          <p:cNvPr id="33795" name="Rectangle 2">
            <a:extLst>
              <a:ext uri="{FF2B5EF4-FFF2-40B4-BE49-F238E27FC236}">
                <a16:creationId xmlns:a16="http://schemas.microsoft.com/office/drawing/2014/main" id="{690A94A3-C4B7-4C00-8ED5-972697E97F0A}"/>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21FA32B7-D2A7-4E13-B1C8-24BA567AE931}"/>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Now introduce </a:t>
            </a:r>
            <a:r>
              <a:rPr lang="ja-JP" altLang="en-US"/>
              <a:t>“</a:t>
            </a:r>
            <a:r>
              <a:rPr lang="en-US" altLang="ja-JP"/>
              <a:t>Security Mechanism</a:t>
            </a:r>
            <a:r>
              <a:rPr lang="ja-JP" altLang="en-US"/>
              <a:t>”</a:t>
            </a:r>
            <a:r>
              <a:rPr lang="en-US" altLang="ja-JP"/>
              <a:t> which are the specific means of implementing one or more security services.</a:t>
            </a:r>
          </a:p>
          <a:p>
            <a:r>
              <a:rPr lang="en-US" altLang="en-US"/>
              <a:t>Note these mechanisms span a wide range of technical components, but one aspect seen in many is the use of cryptographic techniques.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F2D09F39-624E-4A17-8713-A94EFDD60F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F295017-EA8F-4FCB-8BA8-C60197089114}" type="slidenum">
              <a:rPr lang="en-US" altLang="en-US" sz="1200" smtClean="0"/>
              <a:pPr/>
              <a:t>52</a:t>
            </a:fld>
            <a:endParaRPr lang="en-US" altLang="en-US" sz="1200"/>
          </a:p>
        </p:txBody>
      </p:sp>
      <p:sp>
        <p:nvSpPr>
          <p:cNvPr id="37891" name="Rectangle 2">
            <a:extLst>
              <a:ext uri="{FF2B5EF4-FFF2-40B4-BE49-F238E27FC236}">
                <a16:creationId xmlns:a16="http://schemas.microsoft.com/office/drawing/2014/main" id="{604CBC65-62A7-40F6-9A82-946D147F3020}"/>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A19E2366-3052-4B5E-8F04-3D5AD7FD5F1A}"/>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In considering the place of encryption, its useful to use the following two models from Stallings section 1.6.</a:t>
            </a:r>
          </a:p>
          <a:p>
            <a:r>
              <a:rPr lang="en-AU" altLang="en-US"/>
              <a:t>The first, illustrated in Figure 1.5, models information flowing over an insecure communications channel, in the presence of possible opponents. Hence an appropriate </a:t>
            </a:r>
            <a:r>
              <a:rPr lang="en-AU" altLang="en-US" b="1"/>
              <a:t>security transform (encryption algorithm)</a:t>
            </a:r>
            <a:r>
              <a:rPr lang="en-AU" altLang="en-US"/>
              <a:t> can be used, with suitable </a:t>
            </a:r>
            <a:r>
              <a:rPr lang="en-AU" altLang="en-US" b="1"/>
              <a:t>keys</a:t>
            </a:r>
            <a:r>
              <a:rPr lang="en-AU" altLang="en-US"/>
              <a:t>, possibly negotiated using the presence of a </a:t>
            </a:r>
            <a:r>
              <a:rPr lang="en-AU" altLang="en-US" b="1"/>
              <a:t>trusted third party</a:t>
            </a:r>
            <a:r>
              <a:rPr lang="en-AU" alt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02E79821-B72E-4181-BF48-DC83FCFF77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DB126AC-9DF7-4F66-AE95-A6326915F81E}" type="slidenum">
              <a:rPr lang="en-US" altLang="en-US" sz="1200" smtClean="0"/>
              <a:pPr/>
              <a:t>53</a:t>
            </a:fld>
            <a:endParaRPr lang="en-US" altLang="en-US" sz="1200"/>
          </a:p>
        </p:txBody>
      </p:sp>
      <p:sp>
        <p:nvSpPr>
          <p:cNvPr id="39939" name="Rectangle 2">
            <a:extLst>
              <a:ext uri="{FF2B5EF4-FFF2-40B4-BE49-F238E27FC236}">
                <a16:creationId xmlns:a16="http://schemas.microsoft.com/office/drawing/2014/main" id="{7B6CBF3E-0F25-43DD-AB6E-1B9AC3AE1DA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6E41EB63-2F4D-4D5D-8420-C75E8D1F615F}"/>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Roman" charset="0"/>
              </a:rPr>
              <a:t>This general model shows that there are four basic tasks in designing a particular security service, as listed.</a:t>
            </a:r>
            <a:endParaRPr lang="en-US" altLang="en-US">
              <a:latin typeface="Helvetica"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F06B4B5A-78B5-465F-BBD3-2E7CEB0BE0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5F92DAF3-9296-4FE0-BC35-14D39BE6649E}" type="slidenum">
              <a:rPr lang="en-US" altLang="en-US" sz="1200" smtClean="0"/>
              <a:pPr/>
              <a:t>54</a:t>
            </a:fld>
            <a:endParaRPr lang="en-US" altLang="en-US" sz="1200"/>
          </a:p>
        </p:txBody>
      </p:sp>
      <p:sp>
        <p:nvSpPr>
          <p:cNvPr id="41987" name="Rectangle 2">
            <a:extLst>
              <a:ext uri="{FF2B5EF4-FFF2-40B4-BE49-F238E27FC236}">
                <a16:creationId xmlns:a16="http://schemas.microsoft.com/office/drawing/2014/main" id="{49323B52-61E6-4C5F-B565-96153156A26F}"/>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FEF1975-0469-4631-8732-0513A5422B4B}"/>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The second, illustrated in Figure 1.6, model is concerned with controlled access to information or resources on a computer system, in the presence of possible opponents. Here appropriate controls are needed on the access and within the system, to provide suitable security. Some cryptographic techniques are useful here also.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23E9B67F-ABC5-44FF-A3B2-0A8D7BB5EE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8D1F33F-F304-4713-BE00-AD74C927430F}" type="slidenum">
              <a:rPr lang="en-US" altLang="en-US" sz="1200" smtClean="0"/>
              <a:pPr/>
              <a:t>55</a:t>
            </a:fld>
            <a:endParaRPr lang="en-US" altLang="en-US" sz="1200"/>
          </a:p>
        </p:txBody>
      </p:sp>
      <p:sp>
        <p:nvSpPr>
          <p:cNvPr id="44035" name="Rectangle 2">
            <a:extLst>
              <a:ext uri="{FF2B5EF4-FFF2-40B4-BE49-F238E27FC236}">
                <a16:creationId xmlns:a16="http://schemas.microsoft.com/office/drawing/2014/main" id="{F0782582-070D-4499-B999-6F84C056580B}"/>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5A387DAB-BF51-4C77-ABDA-B9A175AD18B5}"/>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Detail here the tasks needed to use this model.</a:t>
            </a:r>
          </a:p>
          <a:p>
            <a:r>
              <a:rPr lang="en-US" altLang="en-US"/>
              <a:t>Note that trusted computer systems (discussed in Ch 20 can be useful here).</a:t>
            </a:r>
          </a:p>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814CAECF-BE71-4E93-A03D-0A58399291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8119715-BA1D-4A6B-9808-F79A0117A2C9}" type="slidenum">
              <a:rPr lang="en-US" altLang="en-US" sz="1200" smtClean="0"/>
              <a:pPr/>
              <a:t>56</a:t>
            </a:fld>
            <a:endParaRPr lang="en-US" altLang="en-US" sz="1200"/>
          </a:p>
        </p:txBody>
      </p:sp>
      <p:sp>
        <p:nvSpPr>
          <p:cNvPr id="46083" name="Rectangle 2">
            <a:extLst>
              <a:ext uri="{FF2B5EF4-FFF2-40B4-BE49-F238E27FC236}">
                <a16:creationId xmlns:a16="http://schemas.microsoft.com/office/drawing/2014/main" id="{25F44520-8777-475B-9B17-9B08E364B883}"/>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E7ED6383-F8B3-45B8-B2BE-65D36B7222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FF849402-2BC4-4FA6-B023-C5E16A072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A31567D-DC24-473C-9185-E19CB7A00E9C}" type="slidenum">
              <a:rPr lang="en-US" altLang="en-US" sz="1200" smtClean="0"/>
              <a:pPr/>
              <a:t>57</a:t>
            </a:fld>
            <a:endParaRPr lang="en-US" altLang="en-US" sz="1200"/>
          </a:p>
        </p:txBody>
      </p:sp>
      <p:sp>
        <p:nvSpPr>
          <p:cNvPr id="31747" name="Rectangle 2">
            <a:extLst>
              <a:ext uri="{FF2B5EF4-FFF2-40B4-BE49-F238E27FC236}">
                <a16:creationId xmlns:a16="http://schemas.microsoft.com/office/drawing/2014/main" id="{3482659F-3CF1-48B6-85E6-B1DE6F2CC110}"/>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DCE5D913-4C5B-4BAE-A891-52D9DA923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97182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90B2C333-6620-4202-9846-E1A526903E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F9D079F0-8CF1-465E-A620-45077A2FED62}" type="slidenum">
              <a:rPr lang="en-US" altLang="en-US" sz="1200" smtClean="0"/>
              <a:pPr/>
              <a:t>36</a:t>
            </a:fld>
            <a:endParaRPr lang="en-US" altLang="en-US" sz="1200"/>
          </a:p>
        </p:txBody>
      </p:sp>
      <p:sp>
        <p:nvSpPr>
          <p:cNvPr id="9219" name="Rectangle 2">
            <a:extLst>
              <a:ext uri="{FF2B5EF4-FFF2-40B4-BE49-F238E27FC236}">
                <a16:creationId xmlns:a16="http://schemas.microsoft.com/office/drawing/2014/main" id="{D8C50AD5-D00A-4877-B5BD-4666EA2EA148}"/>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1ECEE795-B1AC-4867-A2D9-B27DD3FAF2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A3C4466F-0746-4C75-A295-6140A3EAC99D}"/>
              </a:ext>
            </a:extLst>
          </p:cNvPr>
          <p:cNvSpPr>
            <a:spLocks noGrp="1" noRot="1" noChangeAspect="1" noChangeArrowheads="1" noTextEdit="1"/>
          </p:cNvSpPr>
          <p:nvPr>
            <p:ph type="sldImg"/>
          </p:nvPr>
        </p:nvSpPr>
        <p:spPr>
          <a:ln/>
        </p:spPr>
      </p:sp>
      <p:sp>
        <p:nvSpPr>
          <p:cNvPr id="60419" name="Notes Placeholder 2">
            <a:extLst>
              <a:ext uri="{FF2B5EF4-FFF2-40B4-BE49-F238E27FC236}">
                <a16:creationId xmlns:a16="http://schemas.microsoft.com/office/drawing/2014/main" id="{3C4CF900-7B95-42E5-99A6-B38E77DA1D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60420" name="Slide Number Placeholder 3">
            <a:extLst>
              <a:ext uri="{FF2B5EF4-FFF2-40B4-BE49-F238E27FC236}">
                <a16:creationId xmlns:a16="http://schemas.microsoft.com/office/drawing/2014/main" id="{4ACF3D39-8110-4F5E-A491-670E63257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24A39E0-9DFF-45C3-B850-DD886FB3328C}" type="slidenum">
              <a:rPr lang="en-US" altLang="en-US" sz="1200" smtClean="0"/>
              <a:pPr/>
              <a:t>74</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7ECD8F68-C52B-4678-A11A-AA0BB284CE0F}"/>
              </a:ext>
            </a:extLst>
          </p:cNvPr>
          <p:cNvSpPr>
            <a:spLocks noGrp="1" noRot="1" noChangeAspect="1" noChangeArrowheads="1" noTextEdit="1"/>
          </p:cNvSpPr>
          <p:nvPr>
            <p:ph type="sldImg"/>
          </p:nvPr>
        </p:nvSpPr>
        <p:spPr>
          <a:ln/>
        </p:spPr>
      </p:sp>
      <p:sp>
        <p:nvSpPr>
          <p:cNvPr id="63491" name="Notes Placeholder 2">
            <a:extLst>
              <a:ext uri="{FF2B5EF4-FFF2-40B4-BE49-F238E27FC236}">
                <a16:creationId xmlns:a16="http://schemas.microsoft.com/office/drawing/2014/main" id="{B74470C6-BAE6-432C-B558-EE5ACC0367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63492" name="Slide Number Placeholder 3">
            <a:extLst>
              <a:ext uri="{FF2B5EF4-FFF2-40B4-BE49-F238E27FC236}">
                <a16:creationId xmlns:a16="http://schemas.microsoft.com/office/drawing/2014/main" id="{B98292C0-47EC-41AE-98A3-E322FD3553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E02EADD-DDB4-4D8C-8B20-4C44586AF8A2}" type="slidenum">
              <a:rPr lang="en-US" altLang="en-US" sz="1200" smtClean="0"/>
              <a:pPr/>
              <a:t>76</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950FAF1F-CF4B-4361-8BFC-B8A3606DF04F}"/>
              </a:ext>
            </a:extLst>
          </p:cNvPr>
          <p:cNvSpPr>
            <a:spLocks noGrp="1" noRot="1" noChangeAspect="1" noChangeArrowheads="1" noTextEdit="1"/>
          </p:cNvSpPr>
          <p:nvPr>
            <p:ph type="sldImg"/>
          </p:nvPr>
        </p:nvSpPr>
        <p:spPr>
          <a:ln/>
        </p:spPr>
      </p:sp>
      <p:sp>
        <p:nvSpPr>
          <p:cNvPr id="116739" name="Notes Placeholder 2">
            <a:extLst>
              <a:ext uri="{FF2B5EF4-FFF2-40B4-BE49-F238E27FC236}">
                <a16:creationId xmlns:a16="http://schemas.microsoft.com/office/drawing/2014/main" id="{73BECB00-ABE9-422B-BB34-EAB274E4D2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16740" name="Slide Number Placeholder 3">
            <a:extLst>
              <a:ext uri="{FF2B5EF4-FFF2-40B4-BE49-F238E27FC236}">
                <a16:creationId xmlns:a16="http://schemas.microsoft.com/office/drawing/2014/main" id="{9A0A6549-BEDF-4EFA-B827-0DA0FD9BEB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4EA7C07-3304-47B3-B888-D57747D1F1F4}" type="slidenum">
              <a:rPr lang="en-US" altLang="en-US" sz="1200" smtClean="0"/>
              <a:pPr/>
              <a:t>110</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EDB36094-5ACB-4C1B-8191-EE79F01B9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BC537C4A-F248-4245-8B93-6C1C0FA02108}" type="slidenum">
              <a:rPr lang="en-US" altLang="en-US" sz="1200" smtClean="0"/>
              <a:pPr/>
              <a:t>37</a:t>
            </a:fld>
            <a:endParaRPr lang="en-US" altLang="en-US" sz="1200"/>
          </a:p>
        </p:txBody>
      </p:sp>
      <p:sp>
        <p:nvSpPr>
          <p:cNvPr id="11267" name="Rectangle 2">
            <a:extLst>
              <a:ext uri="{FF2B5EF4-FFF2-40B4-BE49-F238E27FC236}">
                <a16:creationId xmlns:a16="http://schemas.microsoft.com/office/drawing/2014/main" id="{1B7F09E7-8D42-45A7-8055-0A2BA00C95A9}"/>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F43165CF-0D9D-452A-991E-CE1D6D2B30DD}"/>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Roman" charset="0"/>
              </a:rPr>
              <a:t>The requirements of information security within an organization have undergone two major changes in the last several decades. Before the widespread use of data processing equipment,the security of information felt to be valuable to an organization was provided primarily by physical </a:t>
            </a:r>
            <a:r>
              <a:rPr lang="en-US" altLang="en-US"/>
              <a:t>(eg. rugged filing cabinets with locks) and administrative mechanisms (eg. Personnel screening procedures during hiring process).</a:t>
            </a:r>
          </a:p>
          <a:p>
            <a:r>
              <a:rPr lang="en-US" altLang="en-US"/>
              <a:t>Growing computer use implies a need for automated tools for protecting files and other information stored on it. This is especially the case for a shared system, such as a time-sharing system, and even more so for systems that can be accessed over a public telephone network, data network, or the Internet.</a:t>
            </a:r>
          </a:p>
          <a:p>
            <a:r>
              <a:rPr lang="en-US" altLang="en-US">
                <a:latin typeface="Times-Roman" charset="0"/>
              </a:rPr>
              <a:t>The second major change that affected security is the introduction of distributed systems and the use of networks and communications facilities for carrying data between terminal user and computer and between computer and computer. Network security measures are needed to protect data during their transmission.</a:t>
            </a:r>
            <a:endParaRPr lang="en-US" altLang="en-US"/>
          </a:p>
          <a:p>
            <a:endParaRPr lang="en-US" altLang="en-US"/>
          </a:p>
          <a:p>
            <a:endParaRPr lang="en-AU"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69F3FE3A-523A-4477-BC6A-E04447078E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84B03F5D-9E00-4FFB-873D-46E33D77069A}" type="slidenum">
              <a:rPr lang="en-US" altLang="en-US" sz="1200" smtClean="0"/>
              <a:pPr/>
              <a:t>38</a:t>
            </a:fld>
            <a:endParaRPr lang="en-US" altLang="en-US" sz="1200"/>
          </a:p>
        </p:txBody>
      </p:sp>
      <p:sp>
        <p:nvSpPr>
          <p:cNvPr id="13315" name="Rectangle 2">
            <a:extLst>
              <a:ext uri="{FF2B5EF4-FFF2-40B4-BE49-F238E27FC236}">
                <a16:creationId xmlns:a16="http://schemas.microsoft.com/office/drawing/2014/main" id="{3AD05C8F-DC95-4595-936E-C28DA6FB8E2F}"/>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EB273303-F41C-4114-8E8E-0F60C4B8438B}"/>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Here are some key definitions, note boundaries between them are blurred.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99EBC82-DD86-49C6-B4CC-B9DD8B02C4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20ED51A-01CE-47F5-B0D1-88D9E8497702}" type="slidenum">
              <a:rPr lang="en-US" altLang="en-US" sz="1200" smtClean="0"/>
              <a:pPr/>
              <a:t>39</a:t>
            </a:fld>
            <a:endParaRPr lang="en-US" altLang="en-US" sz="1200"/>
          </a:p>
        </p:txBody>
      </p:sp>
      <p:sp>
        <p:nvSpPr>
          <p:cNvPr id="15363" name="Rectangle 2">
            <a:extLst>
              <a:ext uri="{FF2B5EF4-FFF2-40B4-BE49-F238E27FC236}">
                <a16:creationId xmlns:a16="http://schemas.microsoft.com/office/drawing/2014/main" id="{75D4B5DE-9270-4A7A-BD28-F2A4AC9E195C}"/>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36648A91-6B85-47CE-A7BA-7EB3D4331BCD}"/>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Discuss observed security trends (Stallings section 1.1 &amp; Figure 1.2 above), noting growth in sophistication of attacks contrasting with decrease in skill &amp; knowledge needed to mount an attack.</a:t>
            </a:r>
          </a:p>
          <a:p>
            <a:endParaRPr lang="en-US" altLang="en-US"/>
          </a:p>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5A38C585-9170-4370-BBEC-C433070014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D7F5652-9BE6-41FD-B6EE-A9B9AA81A6C9}" type="slidenum">
              <a:rPr lang="en-US" altLang="en-US" sz="1200" smtClean="0"/>
              <a:pPr/>
              <a:t>41</a:t>
            </a:fld>
            <a:endParaRPr lang="en-US" altLang="en-US" sz="1200"/>
          </a:p>
        </p:txBody>
      </p:sp>
      <p:sp>
        <p:nvSpPr>
          <p:cNvPr id="29699" name="Rectangle 2">
            <a:extLst>
              <a:ext uri="{FF2B5EF4-FFF2-40B4-BE49-F238E27FC236}">
                <a16:creationId xmlns:a16="http://schemas.microsoft.com/office/drawing/2014/main" id="{EA93FFF8-E258-4AA5-BE4C-1F765245CC5C}"/>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44FEF1CD-9D40-4C58-A44C-256655F13D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6513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A876766-B212-4762-999C-34AB7C514B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BCBDF76-2627-420A-ABEE-EC22B8766851}" type="slidenum">
              <a:rPr lang="en-US" altLang="en-US" sz="1200" smtClean="0"/>
              <a:pPr/>
              <a:t>43</a:t>
            </a:fld>
            <a:endParaRPr lang="en-US" altLang="en-US" sz="1200"/>
          </a:p>
        </p:txBody>
      </p:sp>
      <p:sp>
        <p:nvSpPr>
          <p:cNvPr id="17411" name="Rectangle 2">
            <a:extLst>
              <a:ext uri="{FF2B5EF4-FFF2-40B4-BE49-F238E27FC236}">
                <a16:creationId xmlns:a16="http://schemas.microsoft.com/office/drawing/2014/main" id="{D991FF58-C266-4950-B0E5-2E202CA0795F}"/>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B3E74AF3-8E2A-4E1A-8096-82E5DCEC73E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Roman" charset="0"/>
              </a:rPr>
              <a:t>To assess effectively the security needs of an organization and to evaluate and choose various security products and policies, the manager responsible for security needs some systematic way of defining the requirements for security and characterizing the approaches to satisfying those requirements. This is difficult enough in a centralized data processing environment; with the use of local and wide area networks,the problems are compounded. ITU-T Recommendation X.800, Security Architecture for OSI, defines such a systematic approach. The OSI security architecture is useful to managers as a way of organizing the task of providing security.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C9C30CAF-BB25-48D2-BBA5-27C5AFDDD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7DD4F2A-0A06-4D6C-8CEA-BD0F42EDA5B7}" type="slidenum">
              <a:rPr lang="en-US" altLang="en-US" sz="1200" smtClean="0"/>
              <a:pPr/>
              <a:t>45</a:t>
            </a:fld>
            <a:endParaRPr lang="en-US" altLang="en-US" sz="1200"/>
          </a:p>
        </p:txBody>
      </p:sp>
      <p:sp>
        <p:nvSpPr>
          <p:cNvPr id="19459" name="Rectangle 2">
            <a:extLst>
              <a:ext uri="{FF2B5EF4-FFF2-40B4-BE49-F238E27FC236}">
                <a16:creationId xmlns:a16="http://schemas.microsoft.com/office/drawing/2014/main" id="{B91C155E-2F43-4930-8E6C-B48849CEC0B8}"/>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67A8C468-4756-4DDB-AC60-BCE50171ED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D28D560-ED54-4965-8AD0-5574B679F1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554434B9-AAC5-4F15-AF49-8A17572AAACB}" type="slidenum">
              <a:rPr lang="en-US" altLang="en-US" sz="1200" smtClean="0"/>
              <a:pPr/>
              <a:t>46</a:t>
            </a:fld>
            <a:endParaRPr lang="en-US" altLang="en-US" sz="1200"/>
          </a:p>
        </p:txBody>
      </p:sp>
      <p:sp>
        <p:nvSpPr>
          <p:cNvPr id="21507" name="Rectangle 2">
            <a:extLst>
              <a:ext uri="{FF2B5EF4-FFF2-40B4-BE49-F238E27FC236}">
                <a16:creationId xmlns:a16="http://schemas.microsoft.com/office/drawing/2014/main" id="{0806D9D7-8164-447F-A60D-A9BC32546552}"/>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C87CA9F7-798F-40D4-A2C8-454CC47B72E4}"/>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Expand on definition and use of </a:t>
            </a:r>
            <a:r>
              <a:rPr lang="ja-JP" altLang="en-US"/>
              <a:t>“</a:t>
            </a:r>
            <a:r>
              <a:rPr lang="en-US" altLang="ja-JP"/>
              <a:t>security attack</a:t>
            </a:r>
            <a:r>
              <a:rPr lang="ja-JP" altLang="en-US"/>
              <a:t>”</a:t>
            </a:r>
            <a:r>
              <a:rPr lang="en-US" altLang="ja-JP"/>
              <a:t>, as detailed above.</a:t>
            </a:r>
          </a:p>
          <a:p>
            <a:r>
              <a:rPr lang="en-US" altLang="en-US"/>
              <a:t>See Stallings Table 1.1 for definitions of threat and attack.</a:t>
            </a:r>
            <a:endParaRPr lang="en-AU"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4681019-3D5B-4EA7-B037-F37B07AABF1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47EA951-7F92-47CE-BD02-B49E5BE622D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DDA885-47DF-4D8E-B88C-CA4E9AE73C7B}"/>
              </a:ext>
            </a:extLst>
          </p:cNvPr>
          <p:cNvSpPr>
            <a:spLocks noGrp="1" noChangeArrowheads="1"/>
          </p:cNvSpPr>
          <p:nvPr>
            <p:ph type="sldNum" sz="quarter" idx="12"/>
          </p:nvPr>
        </p:nvSpPr>
        <p:spPr>
          <a:ln/>
        </p:spPr>
        <p:txBody>
          <a:bodyPr/>
          <a:lstStyle>
            <a:lvl1pPr>
              <a:defRPr/>
            </a:lvl1pPr>
          </a:lstStyle>
          <a:p>
            <a:pPr>
              <a:defRPr/>
            </a:pPr>
            <a:fld id="{C28343BE-3131-485F-9F10-355ACE5D52F7}" type="slidenum">
              <a:rPr lang="en-US" altLang="en-US"/>
              <a:pPr>
                <a:defRPr/>
              </a:pPr>
              <a:t>‹#›</a:t>
            </a:fld>
            <a:endParaRPr lang="en-US" altLang="en-US"/>
          </a:p>
        </p:txBody>
      </p:sp>
    </p:spTree>
    <p:extLst>
      <p:ext uri="{BB962C8B-B14F-4D97-AF65-F5344CB8AC3E}">
        <p14:creationId xmlns:p14="http://schemas.microsoft.com/office/powerpoint/2010/main" val="2007802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3D35994-A3D2-4BD0-B3FF-17482728826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E149333-60EE-482A-881B-9831F5FD519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B9560B8-7682-4677-8C40-21D560177548}"/>
              </a:ext>
            </a:extLst>
          </p:cNvPr>
          <p:cNvSpPr>
            <a:spLocks noGrp="1" noChangeArrowheads="1"/>
          </p:cNvSpPr>
          <p:nvPr>
            <p:ph type="sldNum" sz="quarter" idx="12"/>
          </p:nvPr>
        </p:nvSpPr>
        <p:spPr>
          <a:ln/>
        </p:spPr>
        <p:txBody>
          <a:bodyPr/>
          <a:lstStyle>
            <a:lvl1pPr>
              <a:defRPr/>
            </a:lvl1pPr>
          </a:lstStyle>
          <a:p>
            <a:pPr>
              <a:defRPr/>
            </a:pPr>
            <a:fld id="{1E92489D-76F7-4C18-84C6-4E04FC2F256C}" type="slidenum">
              <a:rPr lang="en-US" altLang="en-US"/>
              <a:pPr>
                <a:defRPr/>
              </a:pPr>
              <a:t>‹#›</a:t>
            </a:fld>
            <a:endParaRPr lang="en-US" altLang="en-US"/>
          </a:p>
        </p:txBody>
      </p:sp>
    </p:spTree>
    <p:extLst>
      <p:ext uri="{BB962C8B-B14F-4D97-AF65-F5344CB8AC3E}">
        <p14:creationId xmlns:p14="http://schemas.microsoft.com/office/powerpoint/2010/main" val="1131492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BC38760-FD1F-467A-8306-F15C2587373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2DD342B-79F7-44F0-A01E-C9A75E815FD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11A62B-AB8C-409B-847C-ED248ED61368}"/>
              </a:ext>
            </a:extLst>
          </p:cNvPr>
          <p:cNvSpPr>
            <a:spLocks noGrp="1" noChangeArrowheads="1"/>
          </p:cNvSpPr>
          <p:nvPr>
            <p:ph type="sldNum" sz="quarter" idx="12"/>
          </p:nvPr>
        </p:nvSpPr>
        <p:spPr>
          <a:ln/>
        </p:spPr>
        <p:txBody>
          <a:bodyPr/>
          <a:lstStyle>
            <a:lvl1pPr>
              <a:defRPr/>
            </a:lvl1pPr>
          </a:lstStyle>
          <a:p>
            <a:pPr>
              <a:defRPr/>
            </a:pPr>
            <a:fld id="{2E24F7D2-DEE0-43AA-86C1-D762092DCD3F}" type="slidenum">
              <a:rPr lang="en-US" altLang="en-US"/>
              <a:pPr>
                <a:defRPr/>
              </a:pPr>
              <a:t>‹#›</a:t>
            </a:fld>
            <a:endParaRPr lang="en-US" altLang="en-US"/>
          </a:p>
        </p:txBody>
      </p:sp>
    </p:spTree>
    <p:extLst>
      <p:ext uri="{BB962C8B-B14F-4D97-AF65-F5344CB8AC3E}">
        <p14:creationId xmlns:p14="http://schemas.microsoft.com/office/powerpoint/2010/main" val="2161896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192648213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54815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322263926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600" y="215182"/>
            <a:ext cx="8758800" cy="806400"/>
          </a:xfrm>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1926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4724400" y="6513611"/>
            <a:ext cx="533400" cy="307777"/>
          </a:xfrm>
          <a:prstGeom prst="rect">
            <a:avLst/>
          </a:prstGeom>
          <a:noFill/>
        </p:spPr>
        <p:txBody>
          <a:bodyPr wrap="square" rtlCol="0">
            <a:spAutoFit/>
          </a:bodyPr>
          <a:lstStyle/>
          <a:p>
            <a:fld id="{8879C56B-9442-4A46-A8E3-D0BE8591F40A}" type="slidenum">
              <a:rPr lang="en-US" sz="1400" b="1" smtClean="0">
                <a:solidFill>
                  <a:schemeClr val="bg1"/>
                </a:solidFill>
              </a:rPr>
              <a:t>‹#›</a:t>
            </a:fld>
            <a:endParaRPr lang="en-US" b="1">
              <a:solidFill>
                <a:schemeClr val="bg1"/>
              </a:solidFill>
            </a:endParaRPr>
          </a:p>
        </p:txBody>
      </p:sp>
    </p:spTree>
    <p:extLst>
      <p:ext uri="{BB962C8B-B14F-4D97-AF65-F5344CB8AC3E}">
        <p14:creationId xmlns:p14="http://schemas.microsoft.com/office/powerpoint/2010/main" val="265816293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88677096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26770534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197900717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22991511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1BCDE5-FA53-4AE4-BE2B-A951665E3BD6}"/>
              </a:ext>
            </a:extLst>
          </p:cNvPr>
          <p:cNvSpPr txBox="1">
            <a:spLocks noChangeArrowheads="1"/>
          </p:cNvSpPr>
          <p:nvPr userDrawn="1"/>
        </p:nvSpPr>
        <p:spPr bwMode="auto">
          <a:xfrm rot="19386332">
            <a:off x="192088" y="2705100"/>
            <a:ext cx="85248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defRPr/>
            </a:pPr>
            <a:r>
              <a:rPr lang="en-CA" altLang="en-US" sz="8800" b="1">
                <a:solidFill>
                  <a:srgbClr val="D9D9D9"/>
                </a:solidFill>
              </a:rPr>
              <a:t>Dr. Vijeta Khare</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D9C41C-0EA8-48AA-9ADF-F3C3443C7315}"/>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21EE7384-DCF6-4422-8F87-0CCC9BB0B9BA}"/>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456643B-F792-4528-9234-3EDCD8EE13F5}"/>
              </a:ext>
            </a:extLst>
          </p:cNvPr>
          <p:cNvSpPr>
            <a:spLocks noGrp="1" noChangeArrowheads="1"/>
          </p:cNvSpPr>
          <p:nvPr>
            <p:ph type="sldNum" sz="quarter" idx="12"/>
          </p:nvPr>
        </p:nvSpPr>
        <p:spPr/>
        <p:txBody>
          <a:bodyPr/>
          <a:lstStyle>
            <a:lvl1pPr>
              <a:defRPr/>
            </a:lvl1pPr>
          </a:lstStyle>
          <a:p>
            <a:pPr>
              <a:defRPr/>
            </a:pPr>
            <a:fld id="{428F6B2C-0EF7-4636-BFEF-1FE992E7B190}" type="slidenum">
              <a:rPr lang="en-US" altLang="en-US"/>
              <a:pPr>
                <a:defRPr/>
              </a:pPr>
              <a:t>‹#›</a:t>
            </a:fld>
            <a:endParaRPr lang="en-US" altLang="en-US"/>
          </a:p>
        </p:txBody>
      </p:sp>
    </p:spTree>
    <p:extLst>
      <p:ext uri="{BB962C8B-B14F-4D97-AF65-F5344CB8AC3E}">
        <p14:creationId xmlns:p14="http://schemas.microsoft.com/office/powerpoint/2010/main" val="1445035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181454699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91537959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31799829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5B51A8A-3E09-4F2D-9FCA-6D59CBE009D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0F49D3A-617F-4FDF-B77C-1CF5469BEF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F986F9F-C8F3-4146-BE2A-BA297AF79253}"/>
              </a:ext>
            </a:extLst>
          </p:cNvPr>
          <p:cNvSpPr>
            <a:spLocks noGrp="1" noChangeArrowheads="1"/>
          </p:cNvSpPr>
          <p:nvPr>
            <p:ph type="sldNum" sz="quarter" idx="12"/>
          </p:nvPr>
        </p:nvSpPr>
        <p:spPr>
          <a:ln/>
        </p:spPr>
        <p:txBody>
          <a:bodyPr/>
          <a:lstStyle>
            <a:lvl1pPr>
              <a:defRPr/>
            </a:lvl1pPr>
          </a:lstStyle>
          <a:p>
            <a:pPr>
              <a:defRPr/>
            </a:pPr>
            <a:fld id="{DEED72DA-A0D4-4F3D-A8C4-CB2B8A340AB6}" type="slidenum">
              <a:rPr lang="en-US" altLang="en-US"/>
              <a:pPr>
                <a:defRPr/>
              </a:pPr>
              <a:t>‹#›</a:t>
            </a:fld>
            <a:endParaRPr lang="en-US" altLang="en-US"/>
          </a:p>
        </p:txBody>
      </p:sp>
    </p:spTree>
    <p:extLst>
      <p:ext uri="{BB962C8B-B14F-4D97-AF65-F5344CB8AC3E}">
        <p14:creationId xmlns:p14="http://schemas.microsoft.com/office/powerpoint/2010/main" val="3923044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9406A38-3933-42A5-AFC8-1B1FA94D9E9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F619369-90F8-49C6-A524-D4CA983150A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92F0501-C02A-4604-B066-A4A84571EEF3}"/>
              </a:ext>
            </a:extLst>
          </p:cNvPr>
          <p:cNvSpPr>
            <a:spLocks noGrp="1" noChangeArrowheads="1"/>
          </p:cNvSpPr>
          <p:nvPr>
            <p:ph type="sldNum" sz="quarter" idx="12"/>
          </p:nvPr>
        </p:nvSpPr>
        <p:spPr>
          <a:ln/>
        </p:spPr>
        <p:txBody>
          <a:bodyPr/>
          <a:lstStyle>
            <a:lvl1pPr>
              <a:defRPr/>
            </a:lvl1pPr>
          </a:lstStyle>
          <a:p>
            <a:pPr>
              <a:defRPr/>
            </a:pPr>
            <a:fld id="{A0532186-C95D-46F5-989F-7731E736092D}" type="slidenum">
              <a:rPr lang="en-US" altLang="en-US"/>
              <a:pPr>
                <a:defRPr/>
              </a:pPr>
              <a:t>‹#›</a:t>
            </a:fld>
            <a:endParaRPr lang="en-US" altLang="en-US"/>
          </a:p>
        </p:txBody>
      </p:sp>
    </p:spTree>
    <p:extLst>
      <p:ext uri="{BB962C8B-B14F-4D97-AF65-F5344CB8AC3E}">
        <p14:creationId xmlns:p14="http://schemas.microsoft.com/office/powerpoint/2010/main" val="33807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3D299AA-88A5-414C-B119-B7B91AABCDF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78B6FECE-755F-44EB-9C11-07EB99951A9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938D1C5-DD7B-41EB-AA9C-79D734DF777C}"/>
              </a:ext>
            </a:extLst>
          </p:cNvPr>
          <p:cNvSpPr>
            <a:spLocks noGrp="1" noChangeArrowheads="1"/>
          </p:cNvSpPr>
          <p:nvPr>
            <p:ph type="sldNum" sz="quarter" idx="12"/>
          </p:nvPr>
        </p:nvSpPr>
        <p:spPr>
          <a:ln/>
        </p:spPr>
        <p:txBody>
          <a:bodyPr/>
          <a:lstStyle>
            <a:lvl1pPr>
              <a:defRPr/>
            </a:lvl1pPr>
          </a:lstStyle>
          <a:p>
            <a:pPr>
              <a:defRPr/>
            </a:pPr>
            <a:fld id="{6CE07D0F-27F3-4784-A0ED-6B1BB5BAAD37}" type="slidenum">
              <a:rPr lang="en-US" altLang="en-US"/>
              <a:pPr>
                <a:defRPr/>
              </a:pPr>
              <a:t>‹#›</a:t>
            </a:fld>
            <a:endParaRPr lang="en-US" altLang="en-US"/>
          </a:p>
        </p:txBody>
      </p:sp>
    </p:spTree>
    <p:extLst>
      <p:ext uri="{BB962C8B-B14F-4D97-AF65-F5344CB8AC3E}">
        <p14:creationId xmlns:p14="http://schemas.microsoft.com/office/powerpoint/2010/main" val="212198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D9C8BBE-E594-4876-B086-D8736AD9564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8DF432C-96C7-4611-9470-3E57DD26A8C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2D77C01-8EF5-4D12-904B-A043F49F2530}"/>
              </a:ext>
            </a:extLst>
          </p:cNvPr>
          <p:cNvSpPr>
            <a:spLocks noGrp="1" noChangeArrowheads="1"/>
          </p:cNvSpPr>
          <p:nvPr>
            <p:ph type="sldNum" sz="quarter" idx="12"/>
          </p:nvPr>
        </p:nvSpPr>
        <p:spPr>
          <a:ln/>
        </p:spPr>
        <p:txBody>
          <a:bodyPr/>
          <a:lstStyle>
            <a:lvl1pPr>
              <a:defRPr/>
            </a:lvl1pPr>
          </a:lstStyle>
          <a:p>
            <a:pPr>
              <a:defRPr/>
            </a:pPr>
            <a:fld id="{8FACCE27-C831-4944-BBF3-197B09ED9647}" type="slidenum">
              <a:rPr lang="en-US" altLang="en-US"/>
              <a:pPr>
                <a:defRPr/>
              </a:pPr>
              <a:t>‹#›</a:t>
            </a:fld>
            <a:endParaRPr lang="en-US" altLang="en-US"/>
          </a:p>
        </p:txBody>
      </p:sp>
    </p:spTree>
    <p:extLst>
      <p:ext uri="{BB962C8B-B14F-4D97-AF65-F5344CB8AC3E}">
        <p14:creationId xmlns:p14="http://schemas.microsoft.com/office/powerpoint/2010/main" val="931650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B52582B-6854-47FA-BD1E-F4E154825C2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5B59275-B5D2-40DE-AC50-04FB5F5B96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3D32395-5829-49BB-B3E2-082FC59253B0}"/>
              </a:ext>
            </a:extLst>
          </p:cNvPr>
          <p:cNvSpPr>
            <a:spLocks noGrp="1" noChangeArrowheads="1"/>
          </p:cNvSpPr>
          <p:nvPr>
            <p:ph type="sldNum" sz="quarter" idx="12"/>
          </p:nvPr>
        </p:nvSpPr>
        <p:spPr>
          <a:ln/>
        </p:spPr>
        <p:txBody>
          <a:bodyPr/>
          <a:lstStyle>
            <a:lvl1pPr>
              <a:defRPr/>
            </a:lvl1pPr>
          </a:lstStyle>
          <a:p>
            <a:pPr>
              <a:defRPr/>
            </a:pPr>
            <a:fld id="{2B5B762F-029B-4C71-8DA5-60AF44313C26}" type="slidenum">
              <a:rPr lang="en-US" altLang="en-US"/>
              <a:pPr>
                <a:defRPr/>
              </a:pPr>
              <a:t>‹#›</a:t>
            </a:fld>
            <a:endParaRPr lang="en-US" altLang="en-US"/>
          </a:p>
        </p:txBody>
      </p:sp>
    </p:spTree>
    <p:extLst>
      <p:ext uri="{BB962C8B-B14F-4D97-AF65-F5344CB8AC3E}">
        <p14:creationId xmlns:p14="http://schemas.microsoft.com/office/powerpoint/2010/main" val="1420591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91C5761-3CAD-4622-B95B-6E19052BD7E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E337AB2-F244-4082-88D4-7B66C3EA00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CF69998-463C-4C09-A628-A3DC96C796EE}"/>
              </a:ext>
            </a:extLst>
          </p:cNvPr>
          <p:cNvSpPr>
            <a:spLocks noGrp="1" noChangeArrowheads="1"/>
          </p:cNvSpPr>
          <p:nvPr>
            <p:ph type="sldNum" sz="quarter" idx="12"/>
          </p:nvPr>
        </p:nvSpPr>
        <p:spPr>
          <a:ln/>
        </p:spPr>
        <p:txBody>
          <a:bodyPr/>
          <a:lstStyle>
            <a:lvl1pPr>
              <a:defRPr/>
            </a:lvl1pPr>
          </a:lstStyle>
          <a:p>
            <a:pPr>
              <a:defRPr/>
            </a:pPr>
            <a:fld id="{1EA826A1-885F-40DE-BC32-616FC3AC37A4}" type="slidenum">
              <a:rPr lang="en-US" altLang="en-US"/>
              <a:pPr>
                <a:defRPr/>
              </a:pPr>
              <a:t>‹#›</a:t>
            </a:fld>
            <a:endParaRPr lang="en-US" altLang="en-US"/>
          </a:p>
        </p:txBody>
      </p:sp>
    </p:spTree>
    <p:extLst>
      <p:ext uri="{BB962C8B-B14F-4D97-AF65-F5344CB8AC3E}">
        <p14:creationId xmlns:p14="http://schemas.microsoft.com/office/powerpoint/2010/main" val="1081536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BD48AFB-C805-4C96-B7FB-07DB2B88003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B7F126-8547-4EFD-9614-0EEF1BE0F8B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549B90E-C019-4D08-ABD1-41124C4A89A3}"/>
              </a:ext>
            </a:extLst>
          </p:cNvPr>
          <p:cNvSpPr>
            <a:spLocks noGrp="1" noChangeArrowheads="1"/>
          </p:cNvSpPr>
          <p:nvPr>
            <p:ph type="sldNum" sz="quarter" idx="12"/>
          </p:nvPr>
        </p:nvSpPr>
        <p:spPr>
          <a:ln/>
        </p:spPr>
        <p:txBody>
          <a:bodyPr/>
          <a:lstStyle>
            <a:lvl1pPr>
              <a:defRPr/>
            </a:lvl1pPr>
          </a:lstStyle>
          <a:p>
            <a:pPr>
              <a:defRPr/>
            </a:pPr>
            <a:fld id="{3122EE3C-C99B-4B80-8F1C-F6F7642A1B8B}" type="slidenum">
              <a:rPr lang="en-US" altLang="en-US"/>
              <a:pPr>
                <a:defRPr/>
              </a:pPr>
              <a:t>‹#›</a:t>
            </a:fld>
            <a:endParaRPr lang="en-US" altLang="en-US"/>
          </a:p>
        </p:txBody>
      </p:sp>
    </p:spTree>
    <p:extLst>
      <p:ext uri="{BB962C8B-B14F-4D97-AF65-F5344CB8AC3E}">
        <p14:creationId xmlns:p14="http://schemas.microsoft.com/office/powerpoint/2010/main" val="2066190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7093503-9A8E-46BE-B915-BA76F2CFD849}"/>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Klicka här för att ändra format på bakgrundsrubriken</a:t>
            </a:r>
          </a:p>
        </p:txBody>
      </p:sp>
      <p:sp>
        <p:nvSpPr>
          <p:cNvPr id="1027" name="Rectangle 3">
            <a:extLst>
              <a:ext uri="{FF2B5EF4-FFF2-40B4-BE49-F238E27FC236}">
                <a16:creationId xmlns:a16="http://schemas.microsoft.com/office/drawing/2014/main" id="{6C78A704-93BB-42AA-82FC-B93194155844}"/>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err="1"/>
              <a:t>Klicka</a:t>
            </a:r>
            <a:r>
              <a:rPr lang="en-US" altLang="en-US" dirty="0"/>
              <a:t> </a:t>
            </a:r>
            <a:r>
              <a:rPr lang="en-US" altLang="en-US" dirty="0" err="1"/>
              <a:t>här</a:t>
            </a:r>
            <a:r>
              <a:rPr lang="en-US" altLang="en-US" dirty="0"/>
              <a:t> </a:t>
            </a:r>
            <a:r>
              <a:rPr lang="en-US" altLang="en-US" dirty="0" err="1"/>
              <a:t>för</a:t>
            </a:r>
            <a:r>
              <a:rPr lang="en-US" altLang="en-US" dirty="0"/>
              <a:t> </a:t>
            </a:r>
            <a:r>
              <a:rPr lang="en-US" altLang="en-US" dirty="0" err="1"/>
              <a:t>att</a:t>
            </a:r>
            <a:r>
              <a:rPr lang="en-US" altLang="en-US" dirty="0"/>
              <a:t> </a:t>
            </a:r>
            <a:r>
              <a:rPr lang="en-US" altLang="en-US" dirty="0" err="1"/>
              <a:t>ändra</a:t>
            </a:r>
            <a:r>
              <a:rPr lang="en-US" altLang="en-US" dirty="0"/>
              <a:t> format </a:t>
            </a:r>
            <a:r>
              <a:rPr lang="en-US" altLang="en-US" dirty="0" err="1"/>
              <a:t>på</a:t>
            </a:r>
            <a:r>
              <a:rPr lang="en-US" altLang="en-US" dirty="0"/>
              <a:t> </a:t>
            </a:r>
            <a:r>
              <a:rPr lang="en-US" altLang="en-US" dirty="0" err="1"/>
              <a:t>bakgrundstexten</a:t>
            </a:r>
            <a:endParaRPr lang="en-US" altLang="en-US" dirty="0"/>
          </a:p>
          <a:p>
            <a:pPr lvl="1"/>
            <a:r>
              <a:rPr lang="en-US" altLang="en-US" dirty="0" err="1"/>
              <a:t>Nivå</a:t>
            </a:r>
            <a:r>
              <a:rPr lang="en-US" altLang="en-US" dirty="0"/>
              <a:t> </a:t>
            </a:r>
            <a:r>
              <a:rPr lang="en-US" altLang="en-US" dirty="0" err="1"/>
              <a:t>två</a:t>
            </a:r>
            <a:endParaRPr lang="en-US" altLang="en-US" dirty="0"/>
          </a:p>
          <a:p>
            <a:pPr lvl="2"/>
            <a:r>
              <a:rPr lang="en-US" altLang="en-US" dirty="0" err="1"/>
              <a:t>Nivå</a:t>
            </a:r>
            <a:r>
              <a:rPr lang="en-US" altLang="en-US" dirty="0"/>
              <a:t> </a:t>
            </a:r>
            <a:r>
              <a:rPr lang="en-US" altLang="en-US" dirty="0" err="1"/>
              <a:t>tre</a:t>
            </a:r>
            <a:endParaRPr lang="en-US" altLang="en-US" dirty="0"/>
          </a:p>
          <a:p>
            <a:pPr lvl="3"/>
            <a:r>
              <a:rPr lang="en-US" altLang="en-US" dirty="0" err="1"/>
              <a:t>Nivå</a:t>
            </a:r>
            <a:r>
              <a:rPr lang="en-US" altLang="en-US" dirty="0"/>
              <a:t> </a:t>
            </a:r>
            <a:r>
              <a:rPr lang="en-US" altLang="en-US" dirty="0" err="1"/>
              <a:t>fyra</a:t>
            </a:r>
            <a:endParaRPr lang="en-US" altLang="en-US" dirty="0"/>
          </a:p>
          <a:p>
            <a:pPr lvl="4"/>
            <a:r>
              <a:rPr lang="en-US" altLang="en-US" dirty="0" err="1"/>
              <a:t>Nivå</a:t>
            </a:r>
            <a:r>
              <a:rPr lang="en-US" altLang="en-US" dirty="0"/>
              <a:t> fem</a:t>
            </a:r>
          </a:p>
        </p:txBody>
      </p:sp>
      <p:sp>
        <p:nvSpPr>
          <p:cNvPr id="1028" name="Rectangle 4">
            <a:extLst>
              <a:ext uri="{FF2B5EF4-FFF2-40B4-BE49-F238E27FC236}">
                <a16:creationId xmlns:a16="http://schemas.microsoft.com/office/drawing/2014/main" id="{75E9057E-DD48-4C8C-8242-B5D2DD837979}"/>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ea typeface="ＭＳ Ｐゴシック" charset="0"/>
                <a:cs typeface="+mn-cs"/>
              </a:defRPr>
            </a:lvl1pPr>
          </a:lstStyle>
          <a:p>
            <a:pPr>
              <a:defRPr/>
            </a:pPr>
            <a:endParaRPr lang="en-US"/>
          </a:p>
        </p:txBody>
      </p:sp>
      <p:sp>
        <p:nvSpPr>
          <p:cNvPr id="1029" name="Rectangle 5">
            <a:extLst>
              <a:ext uri="{FF2B5EF4-FFF2-40B4-BE49-F238E27FC236}">
                <a16:creationId xmlns:a16="http://schemas.microsoft.com/office/drawing/2014/main" id="{B9F98FB0-8943-41AC-B176-E498CC1DDACD}"/>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charset="0"/>
                <a:ea typeface="ＭＳ Ｐゴシック" charset="0"/>
                <a:cs typeface="+mn-cs"/>
              </a:defRPr>
            </a:lvl1pPr>
          </a:lstStyle>
          <a:p>
            <a:pPr>
              <a:defRPr/>
            </a:pPr>
            <a:endParaRPr lang="en-US"/>
          </a:p>
        </p:txBody>
      </p:sp>
      <p:sp>
        <p:nvSpPr>
          <p:cNvPr id="1030" name="Rectangle 6">
            <a:extLst>
              <a:ext uri="{FF2B5EF4-FFF2-40B4-BE49-F238E27FC236}">
                <a16:creationId xmlns:a16="http://schemas.microsoft.com/office/drawing/2014/main" id="{7A64A703-4976-4562-905A-49440EA79D9C}"/>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34" charset="-128"/>
              </a:defRPr>
            </a:lvl1pPr>
          </a:lstStyle>
          <a:p>
            <a:pPr>
              <a:defRPr/>
            </a:pPr>
            <a:fld id="{333D4DC8-AD31-4845-8536-BF3843A184DA}" type="slidenum">
              <a:rPr lang="en-US" altLang="en-US"/>
              <a:pPr>
                <a:defRPr/>
              </a:pPr>
              <a:t>‹#›</a:t>
            </a:fld>
            <a:endParaRPr lang="en-US" altLang="en-US"/>
          </a:p>
        </p:txBody>
      </p:sp>
      <p:sp>
        <p:nvSpPr>
          <p:cNvPr id="1031" name="TextBox 6">
            <a:extLst>
              <a:ext uri="{FF2B5EF4-FFF2-40B4-BE49-F238E27FC236}">
                <a16:creationId xmlns:a16="http://schemas.microsoft.com/office/drawing/2014/main" id="{3A60F43D-F10A-4755-A8C0-A05A9F74003F}"/>
              </a:ext>
            </a:extLst>
          </p:cNvPr>
          <p:cNvSpPr txBox="1">
            <a:spLocks noChangeArrowheads="1"/>
          </p:cNvSpPr>
          <p:nvPr userDrawn="1"/>
        </p:nvSpPr>
        <p:spPr bwMode="auto">
          <a:xfrm rot="-2213668">
            <a:off x="192088" y="2705100"/>
            <a:ext cx="85248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defRPr/>
            </a:pPr>
            <a:r>
              <a:rPr lang="en-CA" altLang="en-US" sz="8800" b="1" dirty="0">
                <a:solidFill>
                  <a:srgbClr val="D9D9D9"/>
                </a:solidFill>
              </a:rPr>
              <a:t>Dr. Vijeta Khare</a:t>
            </a:r>
          </a:p>
        </p:txBody>
      </p:sp>
    </p:spTree>
  </p:cSld>
  <p:clrMap bg1="lt1" tx1="dk1" bg2="lt2" tx2="dk2" accent1="accent1" accent2="accent2" accent3="accent3" accent4="accent4" accent5="accent5" accent6="accent6" hlink="hlink" folHlink="folHlink"/>
  <p:sldLayoutIdLst>
    <p:sldLayoutId id="2147483685" r:id="rId1"/>
    <p:sldLayoutId id="214748369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Times New Roman" pitchFamily="18"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Times New Roman" pitchFamily="18"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Times New Roman" pitchFamily="18"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Times New Roman" pitchFamily="18"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t>‹#›</a:t>
            </a:fld>
            <a:endParaRPr lang="en-US"/>
          </a:p>
        </p:txBody>
      </p:sp>
    </p:spTree>
    <p:extLst>
      <p:ext uri="{BB962C8B-B14F-4D97-AF65-F5344CB8AC3E}">
        <p14:creationId xmlns:p14="http://schemas.microsoft.com/office/powerpoint/2010/main" val="25894671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cdn2.hubspot.net/hubfs/142972/docs/tap_datasheets/VaronisLogRhythm.pdf"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www.imperva.com/learn/application-security/man-in-the-middle-attack-mitm/"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imperva.com/learn/application-security/denial-of-servic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a16="http://schemas.microsoft.com/office/drawing/2014/main" id="{D1822030-41C1-4618-9C51-5FDAA97842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113590E0-85F6-48D4-AB6C-FAFC4F01FB40}" type="slidenum">
              <a:rPr lang="en-US" altLang="en-US" sz="1400" smtClean="0"/>
              <a:pPr>
                <a:spcBef>
                  <a:spcPct val="0"/>
                </a:spcBef>
                <a:buFontTx/>
                <a:buNone/>
              </a:pPr>
              <a:t>1</a:t>
            </a:fld>
            <a:endParaRPr lang="en-US" altLang="en-US" sz="1400"/>
          </a:p>
        </p:txBody>
      </p:sp>
      <p:sp>
        <p:nvSpPr>
          <p:cNvPr id="2" name="Rectangle 2">
            <a:extLst>
              <a:ext uri="{FF2B5EF4-FFF2-40B4-BE49-F238E27FC236}">
                <a16:creationId xmlns:a16="http://schemas.microsoft.com/office/drawing/2014/main" id="{C1741100-7CFF-4889-B34E-388F12F07385}"/>
              </a:ext>
            </a:extLst>
          </p:cNvPr>
          <p:cNvSpPr>
            <a:spLocks noGrp="1" noChangeArrowheads="1"/>
          </p:cNvSpPr>
          <p:nvPr>
            <p:ph type="ctrTitle"/>
          </p:nvPr>
        </p:nvSpPr>
        <p:spPr>
          <a:xfrm>
            <a:off x="381000" y="609600"/>
            <a:ext cx="8305800" cy="1143000"/>
          </a:xfrm>
        </p:spPr>
        <p:txBody>
          <a:bodyPr/>
          <a:lstStyle/>
          <a:p>
            <a:pPr>
              <a:defRPr/>
            </a:pPr>
            <a:r>
              <a:rPr lang="en-US" sz="7200" b="1">
                <a:effectLst>
                  <a:outerShdw blurRad="38100" dist="38100" dir="2700000" algn="tl">
                    <a:srgbClr val="DDDDDD"/>
                  </a:outerShdw>
                </a:effectLst>
                <a:latin typeface="Comic Sans MS" charset="0"/>
                <a:ea typeface="ＭＳ Ｐゴシック" charset="0"/>
                <a:cs typeface="+mj-cs"/>
              </a:rPr>
              <a:t>Network Security</a:t>
            </a:r>
            <a:endParaRPr lang="en-US" sz="7200">
              <a:ea typeface="ＭＳ Ｐゴシック" charset="0"/>
              <a:cs typeface="+mj-cs"/>
            </a:endParaRPr>
          </a:p>
        </p:txBody>
      </p:sp>
      <p:sp>
        <p:nvSpPr>
          <p:cNvPr id="5124" name="Rectangle 3">
            <a:extLst>
              <a:ext uri="{FF2B5EF4-FFF2-40B4-BE49-F238E27FC236}">
                <a16:creationId xmlns:a16="http://schemas.microsoft.com/office/drawing/2014/main" id="{6A79BD6A-445D-4C22-A524-64FF5317AA87}"/>
              </a:ext>
            </a:extLst>
          </p:cNvPr>
          <p:cNvSpPr>
            <a:spLocks noGrp="1" noChangeArrowheads="1"/>
          </p:cNvSpPr>
          <p:nvPr>
            <p:ph type="subTitle" idx="1"/>
          </p:nvPr>
        </p:nvSpPr>
        <p:spPr>
          <a:xfrm>
            <a:off x="179388" y="4508500"/>
            <a:ext cx="8435975" cy="1944688"/>
          </a:xfrm>
        </p:spPr>
        <p:txBody>
          <a:bodyPr/>
          <a:lstStyle/>
          <a:p>
            <a:r>
              <a:rPr lang="en-GB" altLang="zh-CN" sz="2500" b="1">
                <a:latin typeface="Calibri" panose="020F0502020204030204" pitchFamily="34" charset="0"/>
                <a:ea typeface="SimSun" panose="02010600030101010101" pitchFamily="2" charset="-122"/>
                <a:cs typeface="Calibri" panose="020F0502020204030204" pitchFamily="34" charset="0"/>
              </a:rPr>
              <a:t>Unit-1</a:t>
            </a:r>
          </a:p>
          <a:p>
            <a:r>
              <a:rPr lang="en-GB" altLang="zh-CN" sz="2500" b="1">
                <a:latin typeface="Calibri" panose="020F0502020204030204" pitchFamily="34" charset="0"/>
                <a:ea typeface="SimSun" panose="02010600030101010101" pitchFamily="2" charset="-122"/>
                <a:cs typeface="Calibri" panose="020F0502020204030204" pitchFamily="34" charset="0"/>
              </a:rPr>
              <a:t>Dr. Vijeta Khare</a:t>
            </a:r>
            <a:endParaRPr lang="en-GB" altLang="en-US" sz="2500" b="1">
              <a:latin typeface="Calibri" panose="020F0502020204030204" pitchFamily="34" charset="0"/>
              <a:ea typeface="SimSun" panose="02010600030101010101" pitchFamily="2" charset="-122"/>
              <a:cs typeface="Calibri" panose="020F0502020204030204" pitchFamily="34" charset="0"/>
            </a:endParaRPr>
          </a:p>
        </p:txBody>
      </p:sp>
      <p:pic>
        <p:nvPicPr>
          <p:cNvPr id="5125" name="Picture 4" descr="j0254382">
            <a:extLst>
              <a:ext uri="{FF2B5EF4-FFF2-40B4-BE49-F238E27FC236}">
                <a16:creationId xmlns:a16="http://schemas.microsoft.com/office/drawing/2014/main" id="{B08BEA53-D95D-402C-95AE-598C2A923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905000"/>
            <a:ext cx="11541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9712" y="1732252"/>
            <a:ext cx="8394456" cy="3785652"/>
          </a:xfrm>
          <a:prstGeom prst="rect">
            <a:avLst/>
          </a:prstGeom>
        </p:spPr>
        <p:txBody>
          <a:bodyPr wrap="square">
            <a:spAutoFit/>
          </a:bodyPr>
          <a:lstStyle/>
          <a:p>
            <a:pPr marL="214313" indent="-214313">
              <a:buFont typeface="Wingdings" panose="05000000000000000000" pitchFamily="2" charset="2"/>
              <a:buChar char="ü"/>
            </a:pPr>
            <a:r>
              <a:rPr lang="en-GB" sz="1500" dirty="0"/>
              <a:t>Used by Network Applications.</a:t>
            </a:r>
          </a:p>
          <a:p>
            <a:pPr marL="214313" indent="-214313">
              <a:buFont typeface="Wingdings" panose="05000000000000000000" pitchFamily="2" charset="2"/>
              <a:buChar char="ü"/>
            </a:pPr>
            <a:r>
              <a:rPr lang="en-GB" sz="1500" dirty="0"/>
              <a:t>Web browsers, Skype, Outlook etc.</a:t>
            </a:r>
          </a:p>
          <a:p>
            <a:pPr marL="214313" indent="-214313">
              <a:buFont typeface="Wingdings" panose="05000000000000000000" pitchFamily="2" charset="2"/>
              <a:buChar char="ü"/>
            </a:pPr>
            <a:r>
              <a:rPr lang="en-GB" sz="1500" dirty="0"/>
              <a:t>All network Applications and network services.</a:t>
            </a:r>
          </a:p>
          <a:p>
            <a:pPr marL="214313" indent="-214313">
              <a:buFont typeface="Wingdings" panose="05000000000000000000" pitchFamily="2" charset="2"/>
              <a:buChar char="ü"/>
            </a:pPr>
            <a:r>
              <a:rPr lang="en-GB" sz="1500" dirty="0"/>
              <a:t> Protocols:-</a:t>
            </a:r>
          </a:p>
          <a:p>
            <a:pPr marL="557213" lvl="1" indent="-214313">
              <a:buFont typeface="Wingdings" panose="05000000000000000000" pitchFamily="2" charset="2"/>
              <a:buChar char="ü"/>
            </a:pPr>
            <a:r>
              <a:rPr lang="en-GB" sz="1500" dirty="0"/>
              <a:t>HTTP( Hypertext Transfer Protocol)</a:t>
            </a:r>
          </a:p>
          <a:p>
            <a:pPr marL="557213" lvl="1" indent="-214313">
              <a:buFont typeface="Wingdings" panose="05000000000000000000" pitchFamily="2" charset="2"/>
              <a:buChar char="ü"/>
            </a:pPr>
            <a:r>
              <a:rPr lang="en-GB" sz="1500" dirty="0"/>
              <a:t>HTTPS (Hypertext Transfer Protocol secure)</a:t>
            </a:r>
          </a:p>
          <a:p>
            <a:pPr marL="557213" lvl="1" indent="-214313">
              <a:buFont typeface="Wingdings" panose="05000000000000000000" pitchFamily="2" charset="2"/>
              <a:buChar char="ü"/>
            </a:pPr>
            <a:r>
              <a:rPr lang="en-GB" sz="1500" dirty="0"/>
              <a:t>FTP (File Transfer Protocol)</a:t>
            </a:r>
          </a:p>
          <a:p>
            <a:pPr marL="557213" lvl="1" indent="-214313">
              <a:buFont typeface="Wingdings" panose="05000000000000000000" pitchFamily="2" charset="2"/>
              <a:buChar char="ü"/>
            </a:pPr>
            <a:r>
              <a:rPr lang="en-GB" sz="1500" dirty="0"/>
              <a:t>NFS ( Network File System- to access remote data)</a:t>
            </a:r>
          </a:p>
          <a:p>
            <a:pPr marL="557213" lvl="1" indent="-214313">
              <a:buFont typeface="Wingdings" panose="05000000000000000000" pitchFamily="2" charset="2"/>
              <a:buChar char="ü"/>
            </a:pPr>
            <a:r>
              <a:rPr lang="en-GB" sz="1500" dirty="0"/>
              <a:t>DHCP( Dynamic Host Configuration Protocol)</a:t>
            </a:r>
          </a:p>
          <a:p>
            <a:pPr marL="557213" lvl="1" indent="-214313">
              <a:buFont typeface="Wingdings" panose="05000000000000000000" pitchFamily="2" charset="2"/>
              <a:buChar char="ü"/>
            </a:pPr>
            <a:r>
              <a:rPr lang="en-GB" sz="1500" dirty="0"/>
              <a:t>SMTP(Simple Mail Transfer Application)</a:t>
            </a:r>
          </a:p>
          <a:p>
            <a:pPr marL="557213" lvl="1" indent="-214313">
              <a:buFont typeface="Wingdings" panose="05000000000000000000" pitchFamily="2" charset="2"/>
              <a:buChar char="ü"/>
            </a:pPr>
            <a:r>
              <a:rPr lang="en-GB" sz="1500" dirty="0"/>
              <a:t>TELNET( Teletype Network Protocol- NW virtual telecom protocol)</a:t>
            </a:r>
          </a:p>
          <a:p>
            <a:pPr marL="557213" lvl="1" indent="-214313">
              <a:buFont typeface="Wingdings" panose="05000000000000000000" pitchFamily="2" charset="2"/>
              <a:buChar char="ü"/>
            </a:pPr>
            <a:r>
              <a:rPr lang="en-GB" sz="1500" dirty="0"/>
              <a:t>POP3( Post Office Protocol </a:t>
            </a:r>
            <a:r>
              <a:rPr lang="en-GB" sz="1500" dirty="0" err="1"/>
              <a:t>ver</a:t>
            </a:r>
            <a:r>
              <a:rPr lang="en-GB" sz="1500" dirty="0"/>
              <a:t> 3- mail protocol for Rx mail)</a:t>
            </a:r>
          </a:p>
          <a:p>
            <a:pPr marL="557213" lvl="1" indent="-214313">
              <a:buFont typeface="Wingdings" panose="05000000000000000000" pitchFamily="2" charset="2"/>
              <a:buChar char="ü"/>
            </a:pPr>
            <a:r>
              <a:rPr lang="en-GB" sz="1500" dirty="0"/>
              <a:t>IMAP(Internet Message Access Protocol- mail protocol for Rx mail)</a:t>
            </a:r>
          </a:p>
          <a:p>
            <a:pPr marL="557213" lvl="1" indent="-214313">
              <a:buFont typeface="Wingdings" panose="05000000000000000000" pitchFamily="2" charset="2"/>
              <a:buChar char="ü"/>
            </a:pPr>
            <a:r>
              <a:rPr lang="en-GB" sz="1500" dirty="0"/>
              <a:t>IRC( Internet Relay Chat protocol)</a:t>
            </a:r>
          </a:p>
          <a:p>
            <a:pPr marL="557213" lvl="1" indent="-214313">
              <a:buFont typeface="Wingdings" panose="05000000000000000000" pitchFamily="2" charset="2"/>
              <a:buChar char="ü"/>
            </a:pPr>
            <a:r>
              <a:rPr lang="en-GB" sz="1500" dirty="0"/>
              <a:t>NNTP(Network News Transfer Protocol- distributed,  inquiry, retrieval &amp; posting of new article. </a:t>
            </a:r>
          </a:p>
          <a:p>
            <a:endParaRPr lang="en-GB" sz="1500" dirty="0">
              <a:solidFill>
                <a:srgbClr val="FFFF00"/>
              </a:solidFill>
            </a:endParaRPr>
          </a:p>
        </p:txBody>
      </p:sp>
      <p:sp>
        <p:nvSpPr>
          <p:cNvPr id="5" name="Rectangle 4"/>
          <p:cNvSpPr/>
          <p:nvPr/>
        </p:nvSpPr>
        <p:spPr>
          <a:xfrm>
            <a:off x="3587262" y="1134208"/>
            <a:ext cx="2466242" cy="738664"/>
          </a:xfrm>
          <a:prstGeom prst="rect">
            <a:avLst/>
          </a:prstGeom>
        </p:spPr>
        <p:txBody>
          <a:bodyPr wrap="square">
            <a:spAutoFit/>
          </a:bodyPr>
          <a:lstStyle/>
          <a:p>
            <a:r>
              <a:rPr lang="en-GB" sz="2100" b="1" u="sng" dirty="0"/>
              <a:t>APPLICATION LAYER</a:t>
            </a:r>
            <a:endParaRPr lang="en-IN" sz="2100" b="1" u="sng" dirty="0"/>
          </a:p>
        </p:txBody>
      </p:sp>
    </p:spTree>
    <p:extLst>
      <p:ext uri="{BB962C8B-B14F-4D97-AF65-F5344CB8AC3E}">
        <p14:creationId xmlns:p14="http://schemas.microsoft.com/office/powerpoint/2010/main" val="1588434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a:extLst>
              <a:ext uri="{FF2B5EF4-FFF2-40B4-BE49-F238E27FC236}">
                <a16:creationId xmlns:a16="http://schemas.microsoft.com/office/drawing/2014/main" id="{75D095CC-388E-4866-A546-F067C1AD4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1760538"/>
            <a:ext cx="7186612" cy="363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A23ADC-B7E7-427C-BB22-9FD1896661C3}"/>
              </a:ext>
            </a:extLst>
          </p:cNvPr>
          <p:cNvSpPr>
            <a:spLocks noGrp="1"/>
          </p:cNvSpPr>
          <p:nvPr>
            <p:ph idx="1"/>
          </p:nvPr>
        </p:nvSpPr>
        <p:spPr>
          <a:xfrm>
            <a:off x="544513" y="1279525"/>
            <a:ext cx="7886700" cy="3263900"/>
          </a:xfrm>
        </p:spPr>
        <p:txBody>
          <a:bodyPr>
            <a:normAutofit/>
          </a:bodyPr>
          <a:lstStyle/>
          <a:p>
            <a:pPr>
              <a:defRPr/>
            </a:pPr>
            <a:r>
              <a:rPr lang="en-US" sz="1500" dirty="0">
                <a:ea typeface="ＭＳ Ｐゴシック" charset="0"/>
              </a:rPr>
              <a:t>The risk of that is the looming danger of crimes such as identity theft and data security breaches. Different individuals use proxy servers or </a:t>
            </a:r>
            <a:r>
              <a:rPr lang="en-US" sz="1500" b="1" u="sng" dirty="0">
                <a:ea typeface="ＭＳ Ｐゴシック" charset="0"/>
              </a:rPr>
              <a:t>(VPN)</a:t>
            </a:r>
            <a:r>
              <a:rPr lang="en-US" sz="1500" dirty="0">
                <a:ea typeface="ＭＳ Ｐゴシック" charset="0"/>
              </a:rPr>
              <a:t> to protect themselves. A proxy server is a web server that acts as a gateway between a client application, for example, a browser, and the real server. It makes requests to the real server on behalf of the client or sometimes fulfills the claim itself. </a:t>
            </a:r>
          </a:p>
          <a:p>
            <a:pPr>
              <a:defRPr/>
            </a:pPr>
            <a:r>
              <a:rPr lang="en-US" sz="1350" dirty="0">
                <a:ea typeface="ＭＳ Ｐゴシック" charset="0"/>
              </a:rPr>
              <a:t>Web proxy servers have two primary purposes, namely to filter requests and improve performances. Additionally, there are proxy servers that sit between web servers and web clients known as a reverse proxy. Reverse proxy servers pass on requests from web clients to web servers. </a:t>
            </a:r>
            <a:br>
              <a:rPr lang="en-US" sz="1500" dirty="0">
                <a:ea typeface="ＭＳ Ｐゴシック" charset="0"/>
              </a:rPr>
            </a:br>
            <a:endParaRPr lang="en-US" sz="1500" dirty="0">
              <a:ea typeface="ＭＳ Ｐゴシック" charset="0"/>
            </a:endParaRPr>
          </a:p>
        </p:txBody>
      </p:sp>
      <p:pic>
        <p:nvPicPr>
          <p:cNvPr id="89091" name="Picture 5">
            <a:extLst>
              <a:ext uri="{FF2B5EF4-FFF2-40B4-BE49-F238E27FC236}">
                <a16:creationId xmlns:a16="http://schemas.microsoft.com/office/drawing/2014/main" id="{DDB7852B-AA06-4302-8388-ED115858E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88" y="3471863"/>
            <a:ext cx="71437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4D43-510C-4E86-B407-0638BFB49EF5}"/>
              </a:ext>
            </a:extLst>
          </p:cNvPr>
          <p:cNvSpPr>
            <a:spLocks noGrp="1"/>
          </p:cNvSpPr>
          <p:nvPr>
            <p:ph type="title"/>
          </p:nvPr>
        </p:nvSpPr>
        <p:spPr>
          <a:xfrm>
            <a:off x="628650" y="993775"/>
            <a:ext cx="7886700" cy="477838"/>
          </a:xfrm>
        </p:spPr>
        <p:txBody>
          <a:bodyPr>
            <a:normAutofit fontScale="90000"/>
          </a:bodyPr>
          <a:lstStyle/>
          <a:p>
            <a:pPr>
              <a:defRPr/>
            </a:pPr>
            <a:r>
              <a:rPr lang="en-US" sz="2700" dirty="0">
                <a:ea typeface="ＭＳ Ｐゴシック" charset="0"/>
              </a:rPr>
              <a:t>What are web proxy servers used for?</a:t>
            </a:r>
          </a:p>
        </p:txBody>
      </p:sp>
      <p:sp>
        <p:nvSpPr>
          <p:cNvPr id="3" name="Content Placeholder 2">
            <a:extLst>
              <a:ext uri="{FF2B5EF4-FFF2-40B4-BE49-F238E27FC236}">
                <a16:creationId xmlns:a16="http://schemas.microsoft.com/office/drawing/2014/main" id="{4DFEC3F0-D97A-47F3-894B-08AA1A0E5D88}"/>
              </a:ext>
            </a:extLst>
          </p:cNvPr>
          <p:cNvSpPr>
            <a:spLocks noGrp="1"/>
          </p:cNvSpPr>
          <p:nvPr>
            <p:ph idx="1"/>
          </p:nvPr>
        </p:nvSpPr>
        <p:spPr>
          <a:xfrm>
            <a:off x="628650" y="4340225"/>
            <a:ext cx="6327775" cy="1422400"/>
          </a:xfrm>
        </p:spPr>
        <p:txBody>
          <a:bodyPr>
            <a:normAutofit fontScale="70000" lnSpcReduction="20000"/>
          </a:bodyPr>
          <a:lstStyle/>
          <a:p>
            <a:pPr>
              <a:defRPr/>
            </a:pPr>
            <a:r>
              <a:rPr lang="en-US" b="1" dirty="0">
                <a:ea typeface="ＭＳ Ｐゴシック" charset="0"/>
              </a:rPr>
              <a:t>Control internet access</a:t>
            </a:r>
          </a:p>
          <a:p>
            <a:pPr>
              <a:defRPr/>
            </a:pPr>
            <a:r>
              <a:rPr lang="en-US" b="1" dirty="0">
                <a:ea typeface="ＭＳ Ｐゴシック" charset="0"/>
              </a:rPr>
              <a:t>Privacy benefits</a:t>
            </a:r>
          </a:p>
          <a:p>
            <a:pPr>
              <a:defRPr/>
            </a:pPr>
            <a:r>
              <a:rPr lang="en-US" b="1" dirty="0">
                <a:ea typeface="ＭＳ Ｐゴシック" charset="0"/>
              </a:rPr>
              <a:t>Access to blocked sites</a:t>
            </a:r>
          </a:p>
          <a:p>
            <a:pPr>
              <a:defRPr/>
            </a:pPr>
            <a:r>
              <a:rPr lang="en-US" b="1" dirty="0">
                <a:ea typeface="ＭＳ Ｐゴシック" charset="0"/>
              </a:rPr>
              <a:t>Improved security</a:t>
            </a:r>
          </a:p>
          <a:p>
            <a:pPr>
              <a:defRPr/>
            </a:pPr>
            <a:endParaRPr lang="en-US" dirty="0">
              <a:ea typeface="ＭＳ Ｐゴシック" charset="0"/>
            </a:endParaRPr>
          </a:p>
        </p:txBody>
      </p:sp>
      <p:pic>
        <p:nvPicPr>
          <p:cNvPr id="90116" name="Picture 3">
            <a:extLst>
              <a:ext uri="{FF2B5EF4-FFF2-40B4-BE49-F238E27FC236}">
                <a16:creationId xmlns:a16="http://schemas.microsoft.com/office/drawing/2014/main" id="{5B72E42D-F134-4CB7-93C5-1F9551A80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013" y="1725613"/>
            <a:ext cx="5391150"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BC983530-BF8B-4DF2-8D48-D0A4BA9C129B}"/>
              </a:ext>
            </a:extLst>
          </p:cNvPr>
          <p:cNvSpPr>
            <a:spLocks noGrp="1" noChangeArrowheads="1"/>
          </p:cNvSpPr>
          <p:nvPr>
            <p:ph type="title"/>
          </p:nvPr>
        </p:nvSpPr>
        <p:spPr>
          <a:xfrm>
            <a:off x="628650" y="912813"/>
            <a:ext cx="7886700" cy="993775"/>
          </a:xfrm>
        </p:spPr>
        <p:txBody>
          <a:bodyPr/>
          <a:lstStyle/>
          <a:p>
            <a:r>
              <a:rPr lang="en-US" altLang="en-US"/>
              <a:t>Why to investigate</a:t>
            </a:r>
          </a:p>
        </p:txBody>
      </p:sp>
      <p:sp>
        <p:nvSpPr>
          <p:cNvPr id="91139" name="Content Placeholder 2">
            <a:extLst>
              <a:ext uri="{FF2B5EF4-FFF2-40B4-BE49-F238E27FC236}">
                <a16:creationId xmlns:a16="http://schemas.microsoft.com/office/drawing/2014/main" id="{D6548AF3-C39E-401A-AB05-D4ACCC5C836F}"/>
              </a:ext>
            </a:extLst>
          </p:cNvPr>
          <p:cNvSpPr>
            <a:spLocks noGrp="1" noChangeArrowheads="1"/>
          </p:cNvSpPr>
          <p:nvPr>
            <p:ph idx="1"/>
          </p:nvPr>
        </p:nvSpPr>
        <p:spPr>
          <a:xfrm>
            <a:off x="628650" y="2030413"/>
            <a:ext cx="7886700" cy="3719512"/>
          </a:xfrm>
        </p:spPr>
        <p:txBody>
          <a:bodyPr/>
          <a:lstStyle/>
          <a:p>
            <a:r>
              <a:rPr lang="en-US" altLang="en-US" sz="1800"/>
              <a:t>A web proxy can literally contain the web browsing history of an entire organization all in one place.</a:t>
            </a:r>
          </a:p>
          <a:p>
            <a:r>
              <a:rPr lang="en-US" altLang="en-US" sz="1800"/>
              <a:t>Caching proxy—Stores previously used pages to speed up performance. </a:t>
            </a:r>
          </a:p>
          <a:p>
            <a:r>
              <a:rPr lang="en-US" altLang="en-US" sz="1800"/>
              <a:t>Content filter—Inspects the content of web traffic and filters based on keywords, presence of malware, or other factors. </a:t>
            </a:r>
          </a:p>
          <a:p>
            <a:r>
              <a:rPr lang="en-US" altLang="en-US" sz="1800"/>
              <a:t>TLS/SSL proxy—Intercepts web traffic at the session layer to inspect the content of TLS/SSL-encrypted web traffic.</a:t>
            </a:r>
          </a:p>
          <a:p>
            <a:r>
              <a:rPr lang="en-US" altLang="en-US" sz="1800"/>
              <a:t>Anonymizing proxy—Acts as an intermediary to protect the identities of web surfers. </a:t>
            </a:r>
          </a:p>
          <a:p>
            <a:r>
              <a:rPr lang="en-US" altLang="en-US" sz="1800"/>
              <a:t>Reverse proxy—Provides content inspection and filtering of inbound web requests from the Internet to the web server</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CC8F1B24-6B70-495E-A9A5-473B330B45A9}"/>
              </a:ext>
            </a:extLst>
          </p:cNvPr>
          <p:cNvSpPr>
            <a:spLocks noGrp="1" noChangeArrowheads="1"/>
          </p:cNvSpPr>
          <p:nvPr>
            <p:ph type="title"/>
          </p:nvPr>
        </p:nvSpPr>
        <p:spPr/>
        <p:txBody>
          <a:bodyPr/>
          <a:lstStyle/>
          <a:p>
            <a:endParaRPr lang="en-US" altLang="en-US"/>
          </a:p>
        </p:txBody>
      </p:sp>
      <p:sp>
        <p:nvSpPr>
          <p:cNvPr id="92163" name="Content Placeholder 2">
            <a:extLst>
              <a:ext uri="{FF2B5EF4-FFF2-40B4-BE49-F238E27FC236}">
                <a16:creationId xmlns:a16="http://schemas.microsoft.com/office/drawing/2014/main" id="{DEA93565-007C-4A0D-9959-DF2A133DB047}"/>
              </a:ext>
            </a:extLst>
          </p:cNvPr>
          <p:cNvSpPr>
            <a:spLocks noGrp="1" noChangeArrowheads="1"/>
          </p:cNvSpPr>
          <p:nvPr>
            <p:ph idx="1"/>
          </p:nvPr>
        </p:nvSpPr>
        <p:spPr/>
        <p:txBody>
          <a:bodyPr/>
          <a:lstStyle/>
          <a:p>
            <a:r>
              <a:rPr lang="en-US" altLang="en-US" sz="1800"/>
              <a:t>Caching—Locally storing web objects for limited amounts of time and serving them in response to client web requests to improve performance. </a:t>
            </a:r>
          </a:p>
          <a:p>
            <a:r>
              <a:rPr lang="en-US" altLang="en-US" sz="1800"/>
              <a:t> URI Filtering—Filtering web requests from clients in real-time according to a blacklist, whitelist, keywords, or other methods. </a:t>
            </a:r>
          </a:p>
          <a:p>
            <a:r>
              <a:rPr lang="en-US" altLang="en-US" sz="1800"/>
              <a:t> Content Filtering—Dynamically reconstructing and filtering content of web requests and responses based on keywords, antivirus scan results, or other methods. </a:t>
            </a:r>
          </a:p>
          <a:p>
            <a:r>
              <a:rPr lang="en-US" altLang="en-US" sz="1800"/>
              <a:t> Distributed Caching—Caching web pages in a distributed hierarchy consisting of multiple caching web proxies in order to provide locally customized web content, serve advertisements, and improve performance.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9EE5966D-DFE5-4274-8B91-8ED7295B520B}"/>
              </a:ext>
            </a:extLst>
          </p:cNvPr>
          <p:cNvSpPr>
            <a:spLocks noGrp="1" noChangeArrowheads="1"/>
          </p:cNvSpPr>
          <p:nvPr>
            <p:ph type="title"/>
          </p:nvPr>
        </p:nvSpPr>
        <p:spPr/>
        <p:txBody>
          <a:bodyPr/>
          <a:lstStyle/>
          <a:p>
            <a:r>
              <a:rPr lang="en-US" altLang="en-US"/>
              <a:t>Types of Evidence</a:t>
            </a:r>
          </a:p>
        </p:txBody>
      </p:sp>
      <p:sp>
        <p:nvSpPr>
          <p:cNvPr id="93187" name="Content Placeholder 2">
            <a:extLst>
              <a:ext uri="{FF2B5EF4-FFF2-40B4-BE49-F238E27FC236}">
                <a16:creationId xmlns:a16="http://schemas.microsoft.com/office/drawing/2014/main" id="{DB3AC8EB-9F78-4E2E-9A03-900FDD9D18DA}"/>
              </a:ext>
            </a:extLst>
          </p:cNvPr>
          <p:cNvSpPr>
            <a:spLocks noGrp="1" noChangeArrowheads="1"/>
          </p:cNvSpPr>
          <p:nvPr>
            <p:ph idx="1"/>
          </p:nvPr>
        </p:nvSpPr>
        <p:spPr/>
        <p:txBody>
          <a:bodyPr/>
          <a:lstStyle/>
          <a:p>
            <a:r>
              <a:rPr lang="en-US" altLang="en-US" sz="1800"/>
              <a:t>Persistent </a:t>
            </a:r>
          </a:p>
          <a:p>
            <a:r>
              <a:rPr lang="en-US" altLang="en-US" sz="1800"/>
              <a:t> History of all HTTP or HTTPS traffic, including blogs, IM, web mail, etc. Volatility varies based on storage space, level of web activity, and configuration options. </a:t>
            </a:r>
          </a:p>
          <a:p>
            <a:r>
              <a:rPr lang="en-US" altLang="en-US" sz="1800"/>
              <a:t>Web access logs tend to be stored on disk for significant periods of time. Often, system administrators do not realize the length of time or granularity of the data that is cached, and years’ worth of web history can accumulate without notice.</a:t>
            </a:r>
          </a:p>
          <a:p>
            <a:r>
              <a:rPr lang="en-US" altLang="en-US" sz="1800"/>
              <a:t> Blocked web traffic attempts</a:t>
            </a:r>
          </a:p>
          <a:p>
            <a:r>
              <a:rPr lang="en-US" altLang="en-US" sz="1800"/>
              <a:t>Summarized user activity reports </a:t>
            </a:r>
          </a:p>
          <a:p>
            <a:r>
              <a:rPr lang="en-US" altLang="en-US" sz="1800"/>
              <a:t> Web proxy configuration files</a:t>
            </a:r>
          </a:p>
          <a:p>
            <a:endParaRPr lang="en-US" altLang="en-US" sz="18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980DA29E-15DD-46A3-B8B5-398B3C5DF3C5}"/>
              </a:ext>
            </a:extLst>
          </p:cNvPr>
          <p:cNvSpPr>
            <a:spLocks noGrp="1" noChangeArrowheads="1"/>
          </p:cNvSpPr>
          <p:nvPr>
            <p:ph type="title"/>
          </p:nvPr>
        </p:nvSpPr>
        <p:spPr/>
        <p:txBody>
          <a:bodyPr/>
          <a:lstStyle/>
          <a:p>
            <a:r>
              <a:rPr lang="en-US" altLang="en-US"/>
              <a:t>Obtaining Evidence</a:t>
            </a:r>
          </a:p>
        </p:txBody>
      </p:sp>
      <p:sp>
        <p:nvSpPr>
          <p:cNvPr id="94211" name="Content Placeholder 2">
            <a:extLst>
              <a:ext uri="{FF2B5EF4-FFF2-40B4-BE49-F238E27FC236}">
                <a16:creationId xmlns:a16="http://schemas.microsoft.com/office/drawing/2014/main" id="{35E60505-561E-4ECA-8CEE-89230C0A0498}"/>
              </a:ext>
            </a:extLst>
          </p:cNvPr>
          <p:cNvSpPr>
            <a:spLocks noGrp="1" noChangeArrowheads="1"/>
          </p:cNvSpPr>
          <p:nvPr>
            <p:ph idx="1"/>
          </p:nvPr>
        </p:nvSpPr>
        <p:spPr/>
        <p:txBody>
          <a:bodyPr/>
          <a:lstStyle/>
          <a:p>
            <a:r>
              <a:rPr lang="en-US" altLang="en-US"/>
              <a:t>Log files stored on the web proxy server or a logging server</a:t>
            </a:r>
          </a:p>
          <a:p>
            <a:r>
              <a:rPr lang="en-US" altLang="en-US"/>
              <a:t>Web cache files stored on the web proxy server </a:t>
            </a:r>
          </a:p>
          <a:p>
            <a:r>
              <a:rPr lang="en-US" altLang="en-US"/>
              <a:t>Reports from tools built into the web proxy server</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2FDD7ABB-6726-4F7B-8A98-1DF4BCD673DF}"/>
              </a:ext>
            </a:extLst>
          </p:cNvPr>
          <p:cNvSpPr>
            <a:spLocks noGrp="1" noChangeArrowheads="1"/>
          </p:cNvSpPr>
          <p:nvPr>
            <p:ph type="title"/>
          </p:nvPr>
        </p:nvSpPr>
        <p:spPr/>
        <p:txBody>
          <a:bodyPr/>
          <a:lstStyle/>
          <a:p>
            <a:r>
              <a:rPr lang="en-GB" altLang="en-US" b="1" u="sng"/>
              <a:t>Security Information and Event Management (SIEM)</a:t>
            </a:r>
            <a:r>
              <a:rPr lang="en-GB" altLang="en-US"/>
              <a:t> </a:t>
            </a:r>
            <a:br>
              <a:rPr lang="en-GB" altLang="en-US"/>
            </a:br>
            <a:endParaRPr lang="en-CA" altLang="en-US"/>
          </a:p>
        </p:txBody>
      </p:sp>
      <p:sp>
        <p:nvSpPr>
          <p:cNvPr id="3" name="Content Placeholder 2">
            <a:extLst>
              <a:ext uri="{FF2B5EF4-FFF2-40B4-BE49-F238E27FC236}">
                <a16:creationId xmlns:a16="http://schemas.microsoft.com/office/drawing/2014/main" id="{2E871BA1-9B88-4B53-8F5B-DE46A2FAD954}"/>
              </a:ext>
            </a:extLst>
          </p:cNvPr>
          <p:cNvSpPr>
            <a:spLocks noGrp="1"/>
          </p:cNvSpPr>
          <p:nvPr>
            <p:ph idx="1"/>
          </p:nvPr>
        </p:nvSpPr>
        <p:spPr/>
        <p:txBody>
          <a:bodyPr/>
          <a:lstStyle/>
          <a:p>
            <a:pPr marL="0" indent="0">
              <a:buFontTx/>
              <a:buNone/>
              <a:defRPr/>
            </a:pPr>
            <a:r>
              <a:rPr lang="en-US" sz="2000" b="1" dirty="0">
                <a:ea typeface="ＭＳ Ｐゴシック" charset="0"/>
              </a:rPr>
              <a:t>A SIEM is a collection of cybersecurity components used to monitor network traffic and resources. </a:t>
            </a:r>
          </a:p>
          <a:p>
            <a:pPr>
              <a:defRPr/>
            </a:pPr>
            <a:r>
              <a:rPr lang="en-US" sz="2000" dirty="0">
                <a:ea typeface="ＭＳ Ｐゴシック" charset="0"/>
              </a:rPr>
              <a:t>From a user perspective, it’s a centralized dashboard of security information used to display alerts and suspicious network activity to a security analyst. It’s a platform containing:</a:t>
            </a:r>
          </a:p>
          <a:p>
            <a:pPr>
              <a:defRPr/>
            </a:pPr>
            <a:r>
              <a:rPr lang="en-US" sz="2000" dirty="0">
                <a:ea typeface="ＭＳ Ｐゴシック" charset="0"/>
              </a:rPr>
              <a:t>Log aggregation from multiple sources</a:t>
            </a:r>
          </a:p>
          <a:p>
            <a:pPr>
              <a:defRPr/>
            </a:pPr>
            <a:r>
              <a:rPr lang="en-US" sz="2000" dirty="0">
                <a:ea typeface="ＭＳ Ｐゴシック" charset="0"/>
              </a:rPr>
              <a:t>Threat intelligence</a:t>
            </a:r>
          </a:p>
          <a:p>
            <a:pPr>
              <a:defRPr/>
            </a:pPr>
            <a:r>
              <a:rPr lang="en-US" sz="2000" dirty="0">
                <a:ea typeface="ＭＳ Ｐゴシック" charset="0"/>
              </a:rPr>
              <a:t>Event correlation and organization for easier analysis</a:t>
            </a:r>
          </a:p>
          <a:p>
            <a:pPr>
              <a:defRPr/>
            </a:pPr>
            <a:r>
              <a:rPr lang="en-US" sz="2000" dirty="0">
                <a:ea typeface="ＭＳ Ｐゴシック" charset="0"/>
              </a:rPr>
              <a:t>Advanced analytics visualization</a:t>
            </a:r>
          </a:p>
          <a:p>
            <a:pPr>
              <a:defRPr/>
            </a:pPr>
            <a:r>
              <a:rPr lang="en-US" sz="2000" dirty="0">
                <a:ea typeface="ＭＳ Ｐゴシック" charset="0"/>
              </a:rPr>
              <a:t>Customizable dashboards for analytics</a:t>
            </a:r>
          </a:p>
          <a:p>
            <a:pPr>
              <a:defRPr/>
            </a:pPr>
            <a:r>
              <a:rPr lang="en-US" sz="2000" dirty="0">
                <a:ea typeface="ＭＳ Ｐゴシック" charset="0"/>
              </a:rPr>
              <a:t>Threat hunting features to find currently compromised resources</a:t>
            </a:r>
          </a:p>
          <a:p>
            <a:pPr>
              <a:defRPr/>
            </a:pPr>
            <a:r>
              <a:rPr lang="en-US" sz="2000" dirty="0">
                <a:ea typeface="ＭＳ Ｐゴシック" charset="0"/>
              </a:rPr>
              <a:t>Forensics tools for investigation after a cyber-incident</a:t>
            </a:r>
          </a:p>
          <a:p>
            <a:pPr>
              <a:defRPr/>
            </a:pPr>
            <a:endParaRPr lang="en-CA" sz="2000" dirty="0">
              <a:ea typeface="ＭＳ Ｐゴシック" charset="0"/>
            </a:endParaRPr>
          </a:p>
        </p:txBody>
      </p:sp>
      <p:sp>
        <p:nvSpPr>
          <p:cNvPr id="112644" name="Slide Number Placeholder 3">
            <a:extLst>
              <a:ext uri="{FF2B5EF4-FFF2-40B4-BE49-F238E27FC236}">
                <a16:creationId xmlns:a16="http://schemas.microsoft.com/office/drawing/2014/main" id="{D1D0D358-81CD-4CE8-A3EA-36DFC058D7C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AD717A67-E1E5-4318-9E55-A7A528E0F890}" type="slidenum">
              <a:rPr lang="en-US" altLang="en-US" sz="1400" smtClean="0"/>
              <a:pPr>
                <a:spcBef>
                  <a:spcPct val="0"/>
                </a:spcBef>
                <a:buFontTx/>
                <a:buNone/>
              </a:pPr>
              <a:t>107</a:t>
            </a:fld>
            <a:endParaRPr lang="en-US" altLang="en-US" sz="14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E03418-D477-4CB7-9CBF-6C9DCD4E10A1}"/>
              </a:ext>
            </a:extLst>
          </p:cNvPr>
          <p:cNvSpPr/>
          <p:nvPr/>
        </p:nvSpPr>
        <p:spPr>
          <a:xfrm>
            <a:off x="395288" y="1190625"/>
            <a:ext cx="8361362" cy="4524375"/>
          </a:xfrm>
          <a:prstGeom prst="rect">
            <a:avLst/>
          </a:prstGeom>
        </p:spPr>
        <p:txBody>
          <a:bodyPr>
            <a:spAutoFit/>
          </a:bodyPr>
          <a:lstStyle/>
          <a:p>
            <a:pPr algn="ctr">
              <a:defRPr/>
            </a:pPr>
            <a:r>
              <a:rPr lang="en-GB" sz="2100" b="1" u="sng" dirty="0">
                <a:ea typeface="ＭＳ Ｐゴシック" panose="020B0600070205080204" pitchFamily="34" charset="-128"/>
              </a:rPr>
              <a:t>Security Information and Event Management (SIEM)</a:t>
            </a:r>
            <a:r>
              <a:rPr lang="en-GB" sz="2100" dirty="0">
                <a:ea typeface="ＭＳ Ｐゴシック" panose="020B0600070205080204" pitchFamily="34" charset="-128"/>
              </a:rPr>
              <a:t> </a:t>
            </a:r>
          </a:p>
          <a:p>
            <a:pPr marL="214313" indent="-214313">
              <a:buFont typeface="Wingdings" panose="05000000000000000000" pitchFamily="2" charset="2"/>
              <a:buChar char="ü"/>
              <a:defRPr/>
            </a:pPr>
            <a:r>
              <a:rPr lang="en-GB" sz="2100" dirty="0">
                <a:solidFill>
                  <a:srgbClr val="FF0000"/>
                </a:solidFill>
                <a:ea typeface="ＭＳ Ｐゴシック" panose="020B0600070205080204" pitchFamily="34" charset="-128"/>
              </a:rPr>
              <a:t>Set of tools and services </a:t>
            </a:r>
            <a:r>
              <a:rPr lang="en-GB" sz="2100" dirty="0">
                <a:ea typeface="ＭＳ Ｐゴシック" panose="020B0600070205080204" pitchFamily="34" charset="-128"/>
              </a:rPr>
              <a:t>offering a holistic view of an organization’s information security.</a:t>
            </a:r>
          </a:p>
          <a:p>
            <a:pPr marL="214313" indent="-214313">
              <a:buFont typeface="Wingdings" panose="05000000000000000000" pitchFamily="2" charset="2"/>
              <a:buChar char="ü"/>
              <a:defRPr/>
            </a:pPr>
            <a:r>
              <a:rPr lang="en-GB" sz="2100" dirty="0">
                <a:ea typeface="ＭＳ Ｐゴシック" panose="020B0600070205080204" pitchFamily="34" charset="-128"/>
              </a:rPr>
              <a:t>SIEM tools provide:-</a:t>
            </a:r>
          </a:p>
          <a:p>
            <a:pPr marL="557213" lvl="1" indent="-214313">
              <a:buFont typeface="Wingdings" panose="05000000000000000000" pitchFamily="2" charset="2"/>
              <a:buChar char="ü"/>
              <a:defRPr/>
            </a:pPr>
            <a:r>
              <a:rPr lang="en-GB" sz="2100" dirty="0">
                <a:solidFill>
                  <a:srgbClr val="FF0000"/>
                </a:solidFill>
                <a:ea typeface="ＭＳ Ｐゴシック" panose="020B0600070205080204" pitchFamily="34" charset="-128"/>
              </a:rPr>
              <a:t>Real-time visibility </a:t>
            </a:r>
            <a:r>
              <a:rPr lang="en-GB" sz="2100" dirty="0">
                <a:ea typeface="ＭＳ Ｐゴシック" panose="020B0600070205080204" pitchFamily="34" charset="-128"/>
              </a:rPr>
              <a:t>across an organization’s information security systems.</a:t>
            </a:r>
          </a:p>
          <a:p>
            <a:pPr marL="557213" lvl="1" indent="-214313">
              <a:buFont typeface="Wingdings" panose="05000000000000000000" pitchFamily="2" charset="2"/>
              <a:buChar char="ü"/>
              <a:defRPr/>
            </a:pPr>
            <a:r>
              <a:rPr lang="en-GB" sz="2100" dirty="0">
                <a:solidFill>
                  <a:srgbClr val="FF0000"/>
                </a:solidFill>
                <a:ea typeface="ＭＳ Ｐゴシック" panose="020B0600070205080204" pitchFamily="34" charset="-128"/>
              </a:rPr>
              <a:t>Event log management </a:t>
            </a:r>
            <a:r>
              <a:rPr lang="en-GB" sz="2100" dirty="0">
                <a:ea typeface="ＭＳ Ｐゴシック" panose="020B0600070205080204" pitchFamily="34" charset="-128"/>
              </a:rPr>
              <a:t>that consolidates data from numerous sources.</a:t>
            </a:r>
          </a:p>
          <a:p>
            <a:pPr marL="557213" lvl="1" indent="-214313">
              <a:buFont typeface="Wingdings" panose="05000000000000000000" pitchFamily="2" charset="2"/>
              <a:buChar char="ü"/>
              <a:defRPr/>
            </a:pPr>
            <a:r>
              <a:rPr lang="en-GB" sz="2100" dirty="0">
                <a:solidFill>
                  <a:srgbClr val="FF0000"/>
                </a:solidFill>
                <a:ea typeface="ＭＳ Ｐゴシック" panose="020B0600070205080204" pitchFamily="34" charset="-128"/>
              </a:rPr>
              <a:t>Correlation of events </a:t>
            </a:r>
            <a:r>
              <a:rPr lang="en-GB" sz="2100" dirty="0">
                <a:ea typeface="ＭＳ Ｐゴシック" panose="020B0600070205080204" pitchFamily="34" charset="-128"/>
              </a:rPr>
              <a:t>gathered from </a:t>
            </a:r>
            <a:r>
              <a:rPr lang="en-GB" sz="2100" dirty="0">
                <a:solidFill>
                  <a:srgbClr val="FF0000"/>
                </a:solidFill>
                <a:ea typeface="ＭＳ Ｐゴシック" panose="020B0600070205080204" pitchFamily="34" charset="-128"/>
              </a:rPr>
              <a:t>different logs or security sources</a:t>
            </a:r>
            <a:r>
              <a:rPr lang="en-GB" sz="2100" dirty="0">
                <a:ea typeface="ＭＳ Ｐゴシック" panose="020B0600070205080204" pitchFamily="34" charset="-128"/>
              </a:rPr>
              <a:t>, using if-then that add intelligence to raw data.</a:t>
            </a:r>
          </a:p>
          <a:p>
            <a:pPr marL="557213" lvl="1" indent="-214313">
              <a:buFont typeface="Wingdings" panose="05000000000000000000" pitchFamily="2" charset="2"/>
              <a:buChar char="ü"/>
              <a:defRPr/>
            </a:pPr>
            <a:r>
              <a:rPr lang="en-GB" sz="2100" dirty="0">
                <a:ea typeface="ＭＳ Ｐゴシック" panose="020B0600070205080204" pitchFamily="34" charset="-128"/>
              </a:rPr>
              <a:t>Automatic </a:t>
            </a:r>
            <a:r>
              <a:rPr lang="en-GB" sz="2100" dirty="0">
                <a:solidFill>
                  <a:srgbClr val="FF0000"/>
                </a:solidFill>
                <a:ea typeface="ＭＳ Ｐゴシック" panose="020B0600070205080204" pitchFamily="34" charset="-128"/>
              </a:rPr>
              <a:t>security event notifications</a:t>
            </a:r>
            <a:r>
              <a:rPr lang="en-GB" sz="2100" dirty="0">
                <a:ea typeface="ＭＳ Ｐゴシック" panose="020B0600070205080204" pitchFamily="34" charset="-128"/>
              </a:rPr>
              <a:t>. </a:t>
            </a:r>
          </a:p>
          <a:p>
            <a:pPr marL="557213" lvl="1" indent="-214313">
              <a:buFont typeface="Wingdings" panose="05000000000000000000" pitchFamily="2" charset="2"/>
              <a:buChar char="ü"/>
              <a:defRPr/>
            </a:pPr>
            <a:r>
              <a:rPr lang="en-GB" sz="2100" dirty="0">
                <a:ea typeface="ＭＳ Ｐゴシック" panose="020B0600070205080204" pitchFamily="34" charset="-128"/>
              </a:rPr>
              <a:t>Most SIEM systems </a:t>
            </a:r>
            <a:r>
              <a:rPr lang="en-GB" sz="2100" dirty="0">
                <a:solidFill>
                  <a:srgbClr val="FF0000"/>
                </a:solidFill>
                <a:ea typeface="ＭＳ Ｐゴシック" panose="020B0600070205080204" pitchFamily="34" charset="-128"/>
              </a:rPr>
              <a:t>provide dashboards for security issues </a:t>
            </a:r>
            <a:r>
              <a:rPr lang="en-GB" sz="2100" dirty="0">
                <a:ea typeface="ＭＳ Ｐゴシック" panose="020B0600070205080204" pitchFamily="34" charset="-128"/>
              </a:rPr>
              <a:t>and other methods of direct notification.</a:t>
            </a:r>
          </a:p>
          <a:p>
            <a:pPr lvl="1">
              <a:defRPr/>
            </a:pPr>
            <a:endParaRPr lang="en-GB" sz="1800" dirty="0">
              <a:ea typeface="ＭＳ Ｐゴシック" panose="020B0600070205080204" pitchFamily="34" charset="-128"/>
            </a:endParaRPr>
          </a:p>
          <a:p>
            <a:pPr marL="214313" indent="-214313">
              <a:buFont typeface="Wingdings" panose="05000000000000000000" pitchFamily="2" charset="2"/>
              <a:buChar char="ü"/>
              <a:defRPr/>
            </a:pPr>
            <a:endParaRPr lang="en-GB" sz="1800" dirty="0">
              <a:solidFill>
                <a:srgbClr val="FFFF00"/>
              </a:solidFill>
              <a:ea typeface="ＭＳ Ｐゴシック" panose="020B0600070205080204" pitchFamily="34" charset="-128"/>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3">
            <a:extLst>
              <a:ext uri="{FF2B5EF4-FFF2-40B4-BE49-F238E27FC236}">
                <a16:creationId xmlns:a16="http://schemas.microsoft.com/office/drawing/2014/main" id="{78D37825-E996-4DA4-9756-75944B122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3" y="2070100"/>
            <a:ext cx="5776912"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4">
            <a:extLst>
              <a:ext uri="{FF2B5EF4-FFF2-40B4-BE49-F238E27FC236}">
                <a16:creationId xmlns:a16="http://schemas.microsoft.com/office/drawing/2014/main" id="{4EAC6096-0975-4AFB-8259-3C7CC484B873}"/>
              </a:ext>
            </a:extLst>
          </p:cNvPr>
          <p:cNvSpPr txBox="1">
            <a:spLocks noChangeArrowheads="1"/>
          </p:cNvSpPr>
          <p:nvPr/>
        </p:nvSpPr>
        <p:spPr bwMode="auto">
          <a:xfrm>
            <a:off x="3303588" y="121920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u="sng">
                <a:cs typeface="Times New Roman" panose="02020603050405020304" pitchFamily="18" charset="0"/>
              </a:rPr>
              <a:t>FEATURES OF SIEM</a:t>
            </a:r>
            <a:endParaRPr lang="en-IN" altLang="en-US" sz="1800" b="1" u="sng">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1217" y="1547537"/>
            <a:ext cx="7952642" cy="4293483"/>
          </a:xfrm>
          <a:prstGeom prst="rect">
            <a:avLst/>
          </a:prstGeom>
        </p:spPr>
        <p:txBody>
          <a:bodyPr wrap="square">
            <a:spAutoFit/>
          </a:bodyPr>
          <a:lstStyle/>
          <a:p>
            <a:pPr marL="214313" indent="-214313">
              <a:buFont typeface="Wingdings" panose="05000000000000000000" pitchFamily="2" charset="2"/>
              <a:buChar char="ü"/>
            </a:pPr>
            <a:r>
              <a:rPr lang="en-GB" sz="2100" dirty="0"/>
              <a:t>Performs three functions( Translation, Compression &amp; Encryption/Decryption).</a:t>
            </a:r>
          </a:p>
          <a:p>
            <a:pPr marL="214313" indent="-214313">
              <a:buFont typeface="Wingdings" panose="05000000000000000000" pitchFamily="2" charset="2"/>
              <a:buChar char="ü"/>
            </a:pPr>
            <a:r>
              <a:rPr lang="en-GB" sz="2100" dirty="0"/>
              <a:t>Translation.</a:t>
            </a:r>
          </a:p>
          <a:p>
            <a:pPr marL="557213" lvl="1" indent="-214313">
              <a:buFont typeface="Wingdings" panose="05000000000000000000" pitchFamily="2" charset="2"/>
              <a:buChar char="ü"/>
            </a:pPr>
            <a:r>
              <a:rPr lang="en-GB" sz="2100" dirty="0"/>
              <a:t>Characters/Nos to machine understandable binary format).</a:t>
            </a:r>
          </a:p>
          <a:p>
            <a:pPr marL="557213" lvl="1" indent="-214313">
              <a:buFont typeface="Wingdings" panose="05000000000000000000" pitchFamily="2" charset="2"/>
              <a:buChar char="ü"/>
            </a:pPr>
            <a:r>
              <a:rPr lang="en-GB" sz="2100" dirty="0"/>
              <a:t>ASCII(American Standard Code for Information Interchange) to EBCDIC(Extended Binary Coded Decimal Interchange Code) </a:t>
            </a:r>
          </a:p>
          <a:p>
            <a:pPr marL="214313" indent="-214313">
              <a:buFont typeface="Wingdings" panose="05000000000000000000" pitchFamily="2" charset="2"/>
              <a:buChar char="ü"/>
            </a:pPr>
            <a:r>
              <a:rPr lang="en-GB" sz="2100" dirty="0"/>
              <a:t>Data Compression.</a:t>
            </a:r>
          </a:p>
          <a:p>
            <a:pPr marL="557213" lvl="1" indent="-214313">
              <a:buFont typeface="Wingdings" panose="05000000000000000000" pitchFamily="2" charset="2"/>
              <a:buChar char="ü"/>
            </a:pPr>
            <a:r>
              <a:rPr lang="en-GB" sz="2100" dirty="0"/>
              <a:t>Technique for bit reduction.</a:t>
            </a:r>
          </a:p>
          <a:p>
            <a:pPr marL="557213" lvl="1" indent="-214313">
              <a:buFont typeface="Wingdings" panose="05000000000000000000" pitchFamily="2" charset="2"/>
              <a:buChar char="ü"/>
            </a:pPr>
            <a:r>
              <a:rPr lang="en-GB" sz="2100" dirty="0"/>
              <a:t>Two methods- </a:t>
            </a:r>
            <a:r>
              <a:rPr lang="en-GB" sz="2100" dirty="0" err="1"/>
              <a:t>Lossy</a:t>
            </a:r>
            <a:r>
              <a:rPr lang="en-GB" sz="2100" dirty="0"/>
              <a:t> &amp; Lossless.</a:t>
            </a:r>
          </a:p>
          <a:p>
            <a:pPr marL="557213" lvl="1" indent="-214313">
              <a:buFont typeface="Wingdings" panose="05000000000000000000" pitchFamily="2" charset="2"/>
              <a:buChar char="ü"/>
            </a:pPr>
            <a:r>
              <a:rPr lang="en-GB" sz="2100" dirty="0"/>
              <a:t>Data </a:t>
            </a:r>
            <a:r>
              <a:rPr lang="en-GB" sz="2100" dirty="0" err="1"/>
              <a:t>txn</a:t>
            </a:r>
            <a:r>
              <a:rPr lang="en-GB" sz="2100" dirty="0"/>
              <a:t> can be done faster.</a:t>
            </a:r>
          </a:p>
          <a:p>
            <a:pPr marL="214313" indent="-214313">
              <a:buFont typeface="Wingdings" panose="05000000000000000000" pitchFamily="2" charset="2"/>
              <a:buChar char="ü"/>
            </a:pPr>
            <a:r>
              <a:rPr lang="en-GB" sz="2100" dirty="0"/>
              <a:t>Encryption.</a:t>
            </a:r>
          </a:p>
          <a:p>
            <a:pPr marL="557213" lvl="1" indent="-214313">
              <a:buFont typeface="Wingdings" panose="05000000000000000000" pitchFamily="2" charset="2"/>
              <a:buChar char="ü"/>
            </a:pPr>
            <a:r>
              <a:rPr lang="en-GB" sz="2100" dirty="0"/>
              <a:t>SSL(Secure Socket layer- NW protocol for securing </a:t>
            </a:r>
            <a:r>
              <a:rPr lang="en-GB" sz="2100" dirty="0" err="1"/>
              <a:t>comn</a:t>
            </a:r>
            <a:r>
              <a:rPr lang="en-GB" sz="2100" dirty="0"/>
              <a:t> between web client and web server). </a:t>
            </a:r>
          </a:p>
        </p:txBody>
      </p:sp>
      <p:sp>
        <p:nvSpPr>
          <p:cNvPr id="5" name="TextBox 4"/>
          <p:cNvSpPr txBox="1"/>
          <p:nvPr/>
        </p:nvSpPr>
        <p:spPr>
          <a:xfrm>
            <a:off x="2789459" y="977078"/>
            <a:ext cx="3317896" cy="415498"/>
          </a:xfrm>
          <a:prstGeom prst="rect">
            <a:avLst/>
          </a:prstGeom>
          <a:noFill/>
        </p:spPr>
        <p:txBody>
          <a:bodyPr wrap="none" rtlCol="0">
            <a:spAutoFit/>
          </a:bodyPr>
          <a:lstStyle/>
          <a:p>
            <a:pPr algn="ctr"/>
            <a:r>
              <a:rPr lang="en-GB" sz="2100" b="1" u="sng" dirty="0"/>
              <a:t>PRESENTATION LAYER </a:t>
            </a:r>
            <a:endParaRPr lang="en-IN" sz="2100" b="1" u="sng" dirty="0"/>
          </a:p>
        </p:txBody>
      </p:sp>
    </p:spTree>
    <p:extLst>
      <p:ext uri="{BB962C8B-B14F-4D97-AF65-F5344CB8AC3E}">
        <p14:creationId xmlns:p14="http://schemas.microsoft.com/office/powerpoint/2010/main" val="827749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3">
            <a:extLst>
              <a:ext uri="{FF2B5EF4-FFF2-40B4-BE49-F238E27FC236}">
                <a16:creationId xmlns:a16="http://schemas.microsoft.com/office/drawing/2014/main" id="{747A4A82-5A4B-48E7-A5C0-C9C6A4F13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8" y="1006475"/>
            <a:ext cx="5876925"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TextBox 4">
            <a:extLst>
              <a:ext uri="{FF2B5EF4-FFF2-40B4-BE49-F238E27FC236}">
                <a16:creationId xmlns:a16="http://schemas.microsoft.com/office/drawing/2014/main" id="{957C97AB-75F1-4B10-9AEB-FDC619D7FAC0}"/>
              </a:ext>
            </a:extLst>
          </p:cNvPr>
          <p:cNvSpPr txBox="1">
            <a:spLocks noChangeArrowheads="1"/>
          </p:cNvSpPr>
          <p:nvPr/>
        </p:nvSpPr>
        <p:spPr bwMode="auto">
          <a:xfrm>
            <a:off x="3394075" y="419100"/>
            <a:ext cx="2660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a:cs typeface="Times New Roman" panose="02020603050405020304" pitchFamily="18" charset="0"/>
              </a:rPr>
              <a:t>SIEM PROCESS FLOW</a:t>
            </a:r>
            <a:endParaRPr lang="en-IN" altLang="en-US" sz="1800" b="1">
              <a:cs typeface="Times New Roman" panose="02020603050405020304" pitchFamily="18" charset="0"/>
            </a:endParaRPr>
          </a:p>
        </p:txBody>
      </p:sp>
      <p:sp>
        <p:nvSpPr>
          <p:cNvPr id="115716" name="AutoShape 7" descr="https://info.varonis.com/hs-fs/hubfs/Imported_Blog_Media/siem-process-2.png?width=1921&amp;height=2010&amp;name=siem-process-2.png">
            <a:extLst>
              <a:ext uri="{FF2B5EF4-FFF2-40B4-BE49-F238E27FC236}">
                <a16:creationId xmlns:a16="http://schemas.microsoft.com/office/drawing/2014/main" id="{DE6050D3-51F4-47C9-BD35-5225A57A578F}"/>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CA" altLang="en-US" sz="2400"/>
          </a:p>
        </p:txBody>
      </p:sp>
      <p:pic>
        <p:nvPicPr>
          <p:cNvPr id="115717" name="Picture 3">
            <a:extLst>
              <a:ext uri="{FF2B5EF4-FFF2-40B4-BE49-F238E27FC236}">
                <a16:creationId xmlns:a16="http://schemas.microsoft.com/office/drawing/2014/main" id="{920B8946-C3D8-4920-9130-36B7F6AE1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2344738"/>
            <a:ext cx="37592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9AF64C-DBB0-4F70-B54D-410691CC67C8}"/>
              </a:ext>
            </a:extLst>
          </p:cNvPr>
          <p:cNvSpPr/>
          <p:nvPr/>
        </p:nvSpPr>
        <p:spPr>
          <a:xfrm>
            <a:off x="461963" y="1062038"/>
            <a:ext cx="8447087" cy="4800600"/>
          </a:xfrm>
          <a:prstGeom prst="rect">
            <a:avLst/>
          </a:prstGeom>
        </p:spPr>
        <p:txBody>
          <a:bodyPr>
            <a:spAutoFit/>
          </a:bodyPr>
          <a:lstStyle/>
          <a:p>
            <a:pPr algn="ctr">
              <a:defRPr/>
            </a:pPr>
            <a:r>
              <a:rPr lang="en-GB" sz="1800" b="1" u="sng" dirty="0">
                <a:ea typeface="ＭＳ Ｐゴシック" panose="020B0600070205080204" pitchFamily="34" charset="-128"/>
              </a:rPr>
              <a:t>How SIEM works?</a:t>
            </a:r>
          </a:p>
          <a:p>
            <a:pPr marL="214313" indent="-214313">
              <a:buFont typeface="Wingdings" panose="05000000000000000000" pitchFamily="2" charset="2"/>
              <a:buChar char="ü"/>
              <a:defRPr/>
            </a:pPr>
            <a:r>
              <a:rPr lang="en-GB" sz="1800" dirty="0">
                <a:ea typeface="ＭＳ Ｐゴシック" panose="020B0600070205080204" pitchFamily="34" charset="-128"/>
              </a:rPr>
              <a:t>Combining two technologies (</a:t>
            </a:r>
            <a:r>
              <a:rPr lang="en-GB" sz="1800" b="1" dirty="0">
                <a:ea typeface="ＭＳ Ｐゴシック" panose="020B0600070205080204" pitchFamily="34" charset="-128"/>
              </a:rPr>
              <a:t>SIM &amp; SEM</a:t>
            </a:r>
            <a:r>
              <a:rPr lang="en-GB" sz="1800" dirty="0">
                <a:ea typeface="ＭＳ Ｐゴシック" panose="020B0600070205080204" pitchFamily="34" charset="-128"/>
              </a:rPr>
              <a:t>):-</a:t>
            </a:r>
          </a:p>
          <a:p>
            <a:pPr marL="557213" lvl="1" indent="-214313">
              <a:buFont typeface="Wingdings" panose="05000000000000000000" pitchFamily="2" charset="2"/>
              <a:buChar char="ü"/>
              <a:defRPr/>
            </a:pPr>
            <a:r>
              <a:rPr lang="en-GB" sz="1800" dirty="0">
                <a:ea typeface="ＭＳ Ｐゴシック" panose="020B0600070205080204" pitchFamily="34" charset="-128"/>
              </a:rPr>
              <a:t>Security Information Management (</a:t>
            </a:r>
            <a:r>
              <a:rPr lang="en-GB" sz="1800" dirty="0">
                <a:solidFill>
                  <a:srgbClr val="FF0000"/>
                </a:solidFill>
                <a:ea typeface="ＭＳ Ｐゴシック" panose="020B0600070205080204" pitchFamily="34" charset="-128"/>
              </a:rPr>
              <a:t>SIM</a:t>
            </a:r>
            <a:r>
              <a:rPr lang="en-GB" sz="1800" dirty="0">
                <a:ea typeface="ＭＳ Ｐゴシック" panose="020B0600070205080204" pitchFamily="34" charset="-128"/>
              </a:rPr>
              <a:t>), which </a:t>
            </a:r>
            <a:r>
              <a:rPr lang="en-GB" sz="1800" dirty="0">
                <a:solidFill>
                  <a:srgbClr val="FF0000"/>
                </a:solidFill>
                <a:ea typeface="ＭＳ Ｐゴシック" panose="020B0600070205080204" pitchFamily="34" charset="-128"/>
              </a:rPr>
              <a:t>collects data from log files for analysis and reports </a:t>
            </a:r>
            <a:r>
              <a:rPr lang="en-GB" sz="1800" dirty="0">
                <a:ea typeface="ＭＳ Ｐゴシック" panose="020B0600070205080204" pitchFamily="34" charset="-128"/>
              </a:rPr>
              <a:t>on security threats and events.</a:t>
            </a:r>
          </a:p>
          <a:p>
            <a:pPr marL="557213" lvl="1" indent="-214313">
              <a:buFont typeface="Wingdings" panose="05000000000000000000" pitchFamily="2" charset="2"/>
              <a:buChar char="ü"/>
              <a:defRPr/>
            </a:pPr>
            <a:r>
              <a:rPr lang="en-GB" sz="1800" dirty="0">
                <a:ea typeface="ＭＳ Ｐゴシック" panose="020B0600070205080204" pitchFamily="34" charset="-128"/>
              </a:rPr>
              <a:t> Security Event Management (</a:t>
            </a:r>
            <a:r>
              <a:rPr lang="en-GB" sz="1800" dirty="0">
                <a:solidFill>
                  <a:srgbClr val="FF0000"/>
                </a:solidFill>
                <a:ea typeface="ＭＳ Ｐゴシック" panose="020B0600070205080204" pitchFamily="34" charset="-128"/>
              </a:rPr>
              <a:t>SEM</a:t>
            </a:r>
            <a:r>
              <a:rPr lang="en-GB" sz="1800" dirty="0">
                <a:ea typeface="ＭＳ Ｐゴシック" panose="020B0600070205080204" pitchFamily="34" charset="-128"/>
              </a:rPr>
              <a:t>), which conducts </a:t>
            </a:r>
            <a:r>
              <a:rPr lang="en-GB" sz="1800" dirty="0">
                <a:solidFill>
                  <a:srgbClr val="FF0000"/>
                </a:solidFill>
                <a:ea typeface="ＭＳ Ｐゴシック" panose="020B0600070205080204" pitchFamily="34" charset="-128"/>
              </a:rPr>
              <a:t>real-time system monitoring</a:t>
            </a:r>
            <a:r>
              <a:rPr lang="en-GB" sz="1800" dirty="0">
                <a:ea typeface="ＭＳ Ｐゴシック" panose="020B0600070205080204" pitchFamily="34" charset="-128"/>
              </a:rPr>
              <a:t>, notifies network admins about important issues and </a:t>
            </a:r>
            <a:r>
              <a:rPr lang="en-GB" sz="1800" dirty="0">
                <a:solidFill>
                  <a:srgbClr val="FF0000"/>
                </a:solidFill>
                <a:ea typeface="ＭＳ Ｐゴシック" panose="020B0600070205080204" pitchFamily="34" charset="-128"/>
              </a:rPr>
              <a:t>establishes correlations between security events</a:t>
            </a:r>
            <a:r>
              <a:rPr lang="en-GB" sz="1800" dirty="0">
                <a:ea typeface="ＭＳ Ｐゴシック" panose="020B0600070205080204" pitchFamily="34" charset="-128"/>
              </a:rPr>
              <a:t>.</a:t>
            </a:r>
          </a:p>
          <a:p>
            <a:pPr marL="214313" indent="-214313">
              <a:buFont typeface="Wingdings" panose="05000000000000000000" pitchFamily="2" charset="2"/>
              <a:buChar char="ü"/>
              <a:defRPr/>
            </a:pPr>
            <a:r>
              <a:rPr lang="en-GB" sz="1800" b="1" dirty="0">
                <a:ea typeface="ＭＳ Ｐゴシック" panose="020B0600070205080204" pitchFamily="34" charset="-128"/>
              </a:rPr>
              <a:t>Entire SIEM Process could be summarised as:-</a:t>
            </a:r>
          </a:p>
          <a:p>
            <a:pPr marL="214313" indent="-214313">
              <a:buFont typeface="Wingdings" panose="05000000000000000000" pitchFamily="2" charset="2"/>
              <a:buChar char="ü"/>
              <a:defRPr/>
            </a:pPr>
            <a:r>
              <a:rPr lang="en-GB" sz="1800" b="1" dirty="0">
                <a:solidFill>
                  <a:srgbClr val="FF0000"/>
                </a:solidFill>
                <a:ea typeface="ＭＳ Ｐゴシック" panose="020B0600070205080204" pitchFamily="34" charset="-128"/>
              </a:rPr>
              <a:t>Data collection</a:t>
            </a:r>
            <a:r>
              <a:rPr lang="en-GB" sz="1800" dirty="0">
                <a:ea typeface="ＭＳ Ｐゴシック" panose="020B0600070205080204" pitchFamily="34" charset="-128"/>
              </a:rPr>
              <a:t> – All sources of network security information (Servers, OS, FW, AV &amp; IPS) are  configured to </a:t>
            </a:r>
            <a:r>
              <a:rPr lang="en-GB" sz="1800" dirty="0">
                <a:solidFill>
                  <a:srgbClr val="FF0000"/>
                </a:solidFill>
                <a:ea typeface="ＭＳ Ｐゴシック" panose="020B0600070205080204" pitchFamily="34" charset="-128"/>
              </a:rPr>
              <a:t>feed event data into a SIEM tool</a:t>
            </a:r>
            <a:r>
              <a:rPr lang="en-GB" sz="1800" dirty="0">
                <a:ea typeface="ＭＳ Ｐゴシック" panose="020B0600070205080204" pitchFamily="34" charset="-128"/>
              </a:rPr>
              <a:t>, which are then processed, filtered and sent them to the SIEM. </a:t>
            </a:r>
          </a:p>
          <a:p>
            <a:pPr marL="214313" indent="-214313">
              <a:buFont typeface="Wingdings" panose="05000000000000000000" pitchFamily="2" charset="2"/>
              <a:buChar char="ü"/>
              <a:defRPr/>
            </a:pPr>
            <a:r>
              <a:rPr lang="en-GB" sz="1800" b="1" dirty="0">
                <a:solidFill>
                  <a:srgbClr val="FF0000"/>
                </a:solidFill>
                <a:ea typeface="ＭＳ Ｐゴシック" panose="020B0600070205080204" pitchFamily="34" charset="-128"/>
              </a:rPr>
              <a:t>Policies</a:t>
            </a:r>
            <a:r>
              <a:rPr lang="en-GB" sz="1800" dirty="0">
                <a:ea typeface="ＭＳ Ｐゴシック" panose="020B0600070205080204" pitchFamily="34" charset="-128"/>
              </a:rPr>
              <a:t> – Profile is created by the SIEM administrator, which </a:t>
            </a:r>
            <a:r>
              <a:rPr lang="en-GB" sz="1800" dirty="0">
                <a:solidFill>
                  <a:srgbClr val="FF0000"/>
                </a:solidFill>
                <a:ea typeface="ＭＳ Ｐゴシック" panose="020B0600070205080204" pitchFamily="34" charset="-128"/>
              </a:rPr>
              <a:t>defines the behaviour of enterprise systems</a:t>
            </a:r>
            <a:r>
              <a:rPr lang="en-GB" sz="1800" dirty="0">
                <a:ea typeface="ＭＳ Ｐゴシック" panose="020B0600070205080204" pitchFamily="34" charset="-128"/>
              </a:rPr>
              <a:t>, both under </a:t>
            </a:r>
            <a:r>
              <a:rPr lang="en-GB" sz="1800" dirty="0">
                <a:solidFill>
                  <a:srgbClr val="FF0000"/>
                </a:solidFill>
                <a:ea typeface="ＭＳ Ｐゴシック" panose="020B0600070205080204" pitchFamily="34" charset="-128"/>
              </a:rPr>
              <a:t>normal conditions </a:t>
            </a:r>
            <a:r>
              <a:rPr lang="en-GB" sz="1800" dirty="0">
                <a:ea typeface="ＭＳ Ｐゴシック" panose="020B0600070205080204" pitchFamily="34" charset="-128"/>
              </a:rPr>
              <a:t>&amp; during </a:t>
            </a:r>
            <a:r>
              <a:rPr lang="en-GB" sz="1800" dirty="0">
                <a:solidFill>
                  <a:srgbClr val="FF0000"/>
                </a:solidFill>
                <a:ea typeface="ＭＳ Ｐゴシック" panose="020B0600070205080204" pitchFamily="34" charset="-128"/>
              </a:rPr>
              <a:t>pre-defined security incidents</a:t>
            </a:r>
            <a:r>
              <a:rPr lang="en-GB" sz="1800" dirty="0">
                <a:ea typeface="ＭＳ Ｐゴシック" panose="020B0600070205080204" pitchFamily="34" charset="-128"/>
              </a:rPr>
              <a:t>. </a:t>
            </a:r>
          </a:p>
          <a:p>
            <a:pPr marL="214313" indent="-214313">
              <a:buFont typeface="Wingdings" panose="05000000000000000000" pitchFamily="2" charset="2"/>
              <a:buChar char="ü"/>
              <a:defRPr/>
            </a:pPr>
            <a:r>
              <a:rPr lang="en-GB" sz="1800" b="1" dirty="0">
                <a:solidFill>
                  <a:srgbClr val="FF0000"/>
                </a:solidFill>
                <a:ea typeface="ＭＳ Ｐゴシック" panose="020B0600070205080204" pitchFamily="34" charset="-128"/>
              </a:rPr>
              <a:t>Data consolidation and correlation</a:t>
            </a:r>
            <a:r>
              <a:rPr lang="en-GB" sz="1800" dirty="0">
                <a:ea typeface="ＭＳ Ｐゴシック" panose="020B0600070205080204" pitchFamily="34" charset="-128"/>
              </a:rPr>
              <a:t> – SIEM solutions </a:t>
            </a:r>
            <a:r>
              <a:rPr lang="en-GB" sz="1800" dirty="0">
                <a:solidFill>
                  <a:srgbClr val="FF0000"/>
                </a:solidFill>
                <a:ea typeface="ＭＳ Ｐゴシック" panose="020B0600070205080204" pitchFamily="34" charset="-128"/>
              </a:rPr>
              <a:t>consolidate</a:t>
            </a:r>
            <a:r>
              <a:rPr lang="en-GB" sz="1800" dirty="0">
                <a:ea typeface="ＭＳ Ｐゴシック" panose="020B0600070205080204" pitchFamily="34" charset="-128"/>
              </a:rPr>
              <a:t>, </a:t>
            </a:r>
            <a:r>
              <a:rPr lang="en-GB" sz="1800" dirty="0">
                <a:solidFill>
                  <a:srgbClr val="FF0000"/>
                </a:solidFill>
                <a:ea typeface="ＭＳ Ｐゴシック" panose="020B0600070205080204" pitchFamily="34" charset="-128"/>
              </a:rPr>
              <a:t>parse</a:t>
            </a:r>
            <a:r>
              <a:rPr lang="en-GB" sz="1800" dirty="0">
                <a:ea typeface="ＭＳ Ｐゴシック" panose="020B0600070205080204" pitchFamily="34" charset="-128"/>
              </a:rPr>
              <a:t> and </a:t>
            </a:r>
            <a:r>
              <a:rPr lang="en-GB" sz="1800" dirty="0" err="1">
                <a:solidFill>
                  <a:srgbClr val="FF0000"/>
                </a:solidFill>
                <a:ea typeface="ＭＳ Ｐゴシック" panose="020B0600070205080204" pitchFamily="34" charset="-128"/>
              </a:rPr>
              <a:t>analyze</a:t>
            </a:r>
            <a:r>
              <a:rPr lang="en-GB" sz="1800" dirty="0">
                <a:solidFill>
                  <a:srgbClr val="FF0000"/>
                </a:solidFill>
                <a:ea typeface="ＭＳ Ｐゴシック" panose="020B0600070205080204" pitchFamily="34" charset="-128"/>
              </a:rPr>
              <a:t> log files</a:t>
            </a:r>
            <a:r>
              <a:rPr lang="en-GB" sz="1800" dirty="0">
                <a:ea typeface="ＭＳ Ｐゴシック" panose="020B0600070205080204" pitchFamily="34" charset="-128"/>
              </a:rPr>
              <a:t>. Events are then </a:t>
            </a:r>
            <a:r>
              <a:rPr lang="en-GB" sz="1800" dirty="0">
                <a:solidFill>
                  <a:srgbClr val="FF0000"/>
                </a:solidFill>
                <a:ea typeface="ＭＳ Ｐゴシック" panose="020B0600070205080204" pitchFamily="34" charset="-128"/>
              </a:rPr>
              <a:t>categorized based on the raw data </a:t>
            </a:r>
            <a:r>
              <a:rPr lang="en-GB" sz="1800" dirty="0">
                <a:ea typeface="ＭＳ Ｐゴシック" panose="020B0600070205080204" pitchFamily="34" charset="-128"/>
              </a:rPr>
              <a:t>and </a:t>
            </a:r>
            <a:r>
              <a:rPr lang="en-GB" sz="1800" dirty="0">
                <a:solidFill>
                  <a:srgbClr val="FF0000"/>
                </a:solidFill>
                <a:ea typeface="ＭＳ Ｐゴシック" panose="020B0600070205080204" pitchFamily="34" charset="-128"/>
              </a:rPr>
              <a:t>apply correlation rules </a:t>
            </a:r>
            <a:r>
              <a:rPr lang="en-GB" sz="1800" dirty="0">
                <a:ea typeface="ＭＳ Ｐゴシック" panose="020B0600070205080204" pitchFamily="34" charset="-128"/>
              </a:rPr>
              <a:t>that </a:t>
            </a:r>
            <a:r>
              <a:rPr lang="en-GB" sz="1800" dirty="0">
                <a:solidFill>
                  <a:srgbClr val="FF0000"/>
                </a:solidFill>
                <a:ea typeface="ＭＳ Ｐゴシック" panose="020B0600070205080204" pitchFamily="34" charset="-128"/>
              </a:rPr>
              <a:t>combine individual data events into meaningful security issues</a:t>
            </a:r>
            <a:r>
              <a:rPr lang="en-GB" sz="1800" dirty="0">
                <a:ea typeface="ＭＳ Ｐゴシック" panose="020B0600070205080204" pitchFamily="34" charset="-128"/>
              </a:rPr>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0C70E15E-B078-410B-8495-0843D56202C4}"/>
              </a:ext>
            </a:extLst>
          </p:cNvPr>
          <p:cNvSpPr>
            <a:spLocks noGrp="1" noChangeArrowheads="1"/>
          </p:cNvSpPr>
          <p:nvPr>
            <p:ph type="title"/>
          </p:nvPr>
        </p:nvSpPr>
        <p:spPr/>
        <p:txBody>
          <a:bodyPr/>
          <a:lstStyle/>
          <a:p>
            <a:endParaRPr lang="en-CA" altLang="en-US"/>
          </a:p>
        </p:txBody>
      </p:sp>
      <p:sp>
        <p:nvSpPr>
          <p:cNvPr id="118787" name="Content Placeholder 2">
            <a:extLst>
              <a:ext uri="{FF2B5EF4-FFF2-40B4-BE49-F238E27FC236}">
                <a16:creationId xmlns:a16="http://schemas.microsoft.com/office/drawing/2014/main" id="{98BA0747-4A77-4488-8046-668449035858}"/>
              </a:ext>
            </a:extLst>
          </p:cNvPr>
          <p:cNvSpPr>
            <a:spLocks noGrp="1" noChangeArrowheads="1"/>
          </p:cNvSpPr>
          <p:nvPr>
            <p:ph idx="1"/>
          </p:nvPr>
        </p:nvSpPr>
        <p:spPr/>
        <p:txBody>
          <a:bodyPr/>
          <a:lstStyle/>
          <a:p>
            <a:endParaRPr lang="en-CA" altLang="en-US"/>
          </a:p>
        </p:txBody>
      </p:sp>
      <p:sp>
        <p:nvSpPr>
          <p:cNvPr id="118788" name="Slide Number Placeholder 3">
            <a:extLst>
              <a:ext uri="{FF2B5EF4-FFF2-40B4-BE49-F238E27FC236}">
                <a16:creationId xmlns:a16="http://schemas.microsoft.com/office/drawing/2014/main" id="{CD57E235-AC0F-48F5-BA57-7126D65A5B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4340CA24-21C9-4918-BD2D-910974C9E4CC}" type="slidenum">
              <a:rPr lang="en-US" altLang="en-US" sz="1400" smtClean="0"/>
              <a:pPr>
                <a:spcBef>
                  <a:spcPct val="0"/>
                </a:spcBef>
                <a:buFontTx/>
                <a:buNone/>
              </a:pPr>
              <a:t>112</a:t>
            </a:fld>
            <a:endParaRPr lang="en-US" altLang="en-US" sz="1400"/>
          </a:p>
        </p:txBody>
      </p:sp>
      <p:pic>
        <p:nvPicPr>
          <p:cNvPr id="118789" name="Picture 4">
            <a:extLst>
              <a:ext uri="{FF2B5EF4-FFF2-40B4-BE49-F238E27FC236}">
                <a16:creationId xmlns:a16="http://schemas.microsoft.com/office/drawing/2014/main" id="{07421AFD-0C39-47F7-8CA6-A0563368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775" y="430213"/>
            <a:ext cx="7156450" cy="583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DDBFE-4A5F-4C4D-A5D5-51DC9F70C1C8}"/>
              </a:ext>
            </a:extLst>
          </p:cNvPr>
          <p:cNvSpPr>
            <a:spLocks noGrp="1"/>
          </p:cNvSpPr>
          <p:nvPr>
            <p:ph idx="1"/>
          </p:nvPr>
        </p:nvSpPr>
        <p:spPr>
          <a:xfrm>
            <a:off x="539750" y="328613"/>
            <a:ext cx="7772400" cy="5257800"/>
          </a:xfrm>
        </p:spPr>
        <p:txBody>
          <a:bodyPr/>
          <a:lstStyle/>
          <a:p>
            <a:pPr marL="0" indent="0">
              <a:buFontTx/>
              <a:buNone/>
              <a:defRPr/>
            </a:pPr>
            <a:r>
              <a:rPr lang="en-US" sz="2000" b="1" dirty="0">
                <a:ea typeface="ＭＳ Ｐゴシック" charset="0"/>
              </a:rPr>
              <a:t>Top SIEM Tools</a:t>
            </a:r>
          </a:p>
          <a:p>
            <a:pPr marL="0" indent="0">
              <a:buFontTx/>
              <a:buNone/>
              <a:defRPr/>
            </a:pPr>
            <a:r>
              <a:rPr lang="en-US" sz="2000" dirty="0">
                <a:ea typeface="ＭＳ Ｐゴシック" charset="0"/>
              </a:rPr>
              <a:t>These are some of the top players in the SIEM space:</a:t>
            </a:r>
          </a:p>
          <a:p>
            <a:pPr>
              <a:defRPr/>
            </a:pPr>
            <a:r>
              <a:rPr lang="en-US" sz="2000" b="1" dirty="0">
                <a:ea typeface="ＭＳ Ｐゴシック" charset="0"/>
              </a:rPr>
              <a:t>Splunk</a:t>
            </a:r>
            <a:endParaRPr lang="en-US" sz="2000" dirty="0">
              <a:ea typeface="ＭＳ Ｐゴシック" charset="0"/>
            </a:endParaRPr>
          </a:p>
          <a:p>
            <a:pPr>
              <a:defRPr/>
            </a:pPr>
            <a:r>
              <a:rPr lang="en-US" sz="1600" dirty="0">
                <a:ea typeface="ＭＳ Ｐゴシック" charset="0"/>
              </a:rPr>
              <a:t>Splunk is a full on-prem SIEM solution that Gartner rates as a leader in the space. Splunk supports security monitoring and can provide advanced threat detection capabilities.</a:t>
            </a:r>
          </a:p>
          <a:p>
            <a:pPr>
              <a:defRPr/>
            </a:pPr>
            <a:r>
              <a:rPr lang="en-US" sz="2000" b="1" dirty="0">
                <a:ea typeface="ＭＳ Ｐゴシック" charset="0"/>
              </a:rPr>
              <a:t>IBM </a:t>
            </a:r>
            <a:r>
              <a:rPr lang="en-US" sz="2000" b="1" dirty="0" err="1">
                <a:ea typeface="ＭＳ Ｐゴシック" charset="0"/>
              </a:rPr>
              <a:t>QRadar</a:t>
            </a:r>
            <a:endParaRPr lang="en-US" sz="2000" dirty="0">
              <a:ea typeface="ＭＳ Ｐゴシック" charset="0"/>
            </a:endParaRPr>
          </a:p>
          <a:p>
            <a:pPr>
              <a:defRPr/>
            </a:pPr>
            <a:r>
              <a:rPr lang="en-US" sz="1600" dirty="0" err="1">
                <a:ea typeface="ＭＳ Ｐゴシック" charset="0"/>
              </a:rPr>
              <a:t>QRadar</a:t>
            </a:r>
            <a:r>
              <a:rPr lang="en-US" sz="1600" dirty="0">
                <a:ea typeface="ＭＳ Ｐゴシック" charset="0"/>
              </a:rPr>
              <a:t> is another popular SIEM that you can deploy as a hardware appliance, a virtual appliance, or a software appliance, depending on your organization’s needs and capacity.</a:t>
            </a:r>
          </a:p>
          <a:p>
            <a:pPr>
              <a:defRPr/>
            </a:pPr>
            <a:r>
              <a:rPr lang="en-US" sz="2000" b="1" dirty="0">
                <a:ea typeface="ＭＳ Ｐゴシック" charset="0"/>
              </a:rPr>
              <a:t>LogRhythm</a:t>
            </a:r>
            <a:endParaRPr lang="en-US" sz="2000" dirty="0">
              <a:ea typeface="ＭＳ Ｐゴシック" charset="0"/>
            </a:endParaRPr>
          </a:p>
          <a:p>
            <a:pPr>
              <a:defRPr/>
            </a:pPr>
            <a:r>
              <a:rPr lang="en-US" sz="1600" dirty="0">
                <a:ea typeface="ＭＳ Ｐゴシック" charset="0"/>
              </a:rPr>
              <a:t>LogRhythm is a good SIEM for smaller organizations. You can integrate LogRhythm with </a:t>
            </a:r>
            <a:r>
              <a:rPr lang="en-US" sz="1600" dirty="0">
                <a:ea typeface="ＭＳ Ｐゴシック" charset="0"/>
                <a:hlinkClick r:id="rId2"/>
              </a:rPr>
              <a:t>Varonis</a:t>
            </a:r>
            <a:r>
              <a:rPr lang="en-US" sz="1600" dirty="0">
                <a:ea typeface="ＭＳ Ｐゴシック" charset="0"/>
              </a:rPr>
              <a:t> to get threat detection and response capabilities.</a:t>
            </a:r>
          </a:p>
          <a:p>
            <a:pPr marL="0" indent="0">
              <a:buFontTx/>
              <a:buNone/>
              <a:defRPr/>
            </a:pPr>
            <a:r>
              <a:rPr lang="en-US" sz="2000" b="1" dirty="0">
                <a:ea typeface="ＭＳ Ｐゴシック" charset="0"/>
              </a:rPr>
              <a:t>Some Open Source Tools:</a:t>
            </a:r>
          </a:p>
          <a:p>
            <a:pPr>
              <a:defRPr/>
            </a:pPr>
            <a:r>
              <a:rPr lang="en-US" sz="2000" dirty="0">
                <a:ea typeface="ＭＳ Ｐゴシック" charset="0"/>
              </a:rPr>
              <a:t>OpenSearch</a:t>
            </a:r>
          </a:p>
          <a:p>
            <a:pPr>
              <a:defRPr/>
            </a:pPr>
            <a:r>
              <a:rPr lang="en-US" sz="2000" dirty="0">
                <a:ea typeface="ＭＳ Ｐゴシック" charset="0"/>
              </a:rPr>
              <a:t>The ELK Stack</a:t>
            </a:r>
          </a:p>
          <a:p>
            <a:pPr>
              <a:defRPr/>
            </a:pPr>
            <a:r>
              <a:rPr lang="en-US" sz="2000" dirty="0">
                <a:ea typeface="ＭＳ Ｐゴシック" charset="0"/>
              </a:rPr>
              <a:t>OSSEC Host Intrusion Detection System (HIDS)</a:t>
            </a:r>
          </a:p>
          <a:p>
            <a:pPr>
              <a:defRPr/>
            </a:pPr>
            <a:r>
              <a:rPr lang="en-US" sz="2000" dirty="0">
                <a:ea typeface="ＭＳ Ｐゴシック" charset="0"/>
              </a:rPr>
              <a:t>Snort network intrusion detection system (NIDS)</a:t>
            </a:r>
          </a:p>
          <a:p>
            <a:pPr>
              <a:defRPr/>
            </a:pPr>
            <a:endParaRPr lang="en-CA" sz="2000" dirty="0">
              <a:ea typeface="ＭＳ Ｐゴシック" charset="0"/>
            </a:endParaRPr>
          </a:p>
        </p:txBody>
      </p:sp>
      <p:sp>
        <p:nvSpPr>
          <p:cNvPr id="119811" name="Slide Number Placeholder 3">
            <a:extLst>
              <a:ext uri="{FF2B5EF4-FFF2-40B4-BE49-F238E27FC236}">
                <a16:creationId xmlns:a16="http://schemas.microsoft.com/office/drawing/2014/main" id="{FF223463-D6E7-45A0-AD12-00C98024BA7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54FA6B0A-5F26-4FEB-BB56-45EA00037189}" type="slidenum">
              <a:rPr lang="en-US" altLang="en-US" sz="1400" smtClean="0"/>
              <a:pPr>
                <a:spcBef>
                  <a:spcPct val="0"/>
                </a:spcBef>
                <a:buFontTx/>
                <a:buNone/>
              </a:pPr>
              <a:t>113</a:t>
            </a:fld>
            <a:endParaRPr lang="en-US" altLang="en-US" sz="1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0A0BB4-B6E8-4966-A0DD-B7AD8B3AF728}"/>
              </a:ext>
            </a:extLst>
          </p:cNvPr>
          <p:cNvSpPr/>
          <p:nvPr/>
        </p:nvSpPr>
        <p:spPr>
          <a:xfrm>
            <a:off x="349250" y="1212850"/>
            <a:ext cx="8440738" cy="4616450"/>
          </a:xfrm>
          <a:prstGeom prst="rect">
            <a:avLst/>
          </a:prstGeom>
        </p:spPr>
        <p:txBody>
          <a:bodyPr>
            <a:spAutoFit/>
          </a:bodyPr>
          <a:lstStyle/>
          <a:p>
            <a:pPr algn="ctr">
              <a:defRPr/>
            </a:pPr>
            <a:r>
              <a:rPr lang="en-GB" b="1" u="sng" dirty="0">
                <a:ea typeface="ＭＳ Ｐゴシック" panose="020B0600070205080204" pitchFamily="34" charset="-128"/>
                <a:cs typeface="Times New Roman" panose="02020603050405020304" pitchFamily="18" charset="0"/>
              </a:rPr>
              <a:t>Security Operation Centre</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Function of a SOC is to </a:t>
            </a:r>
            <a:r>
              <a:rPr lang="en-GB" sz="1800" dirty="0">
                <a:solidFill>
                  <a:srgbClr val="FF0000"/>
                </a:solidFill>
                <a:ea typeface="ＭＳ Ｐゴシック" panose="020B0600070205080204" pitchFamily="34" charset="-128"/>
                <a:cs typeface="Times New Roman" panose="02020603050405020304" pitchFamily="18" charset="0"/>
              </a:rPr>
              <a:t>maintain situational awareness of events on the computer systems </a:t>
            </a:r>
            <a:r>
              <a:rPr lang="en-GB" sz="1800" dirty="0">
                <a:ea typeface="ＭＳ Ｐゴシック" panose="020B0600070205080204" pitchFamily="34" charset="-128"/>
                <a:cs typeface="Times New Roman" panose="02020603050405020304" pitchFamily="18" charset="0"/>
              </a:rPr>
              <a:t>and networks that it monitors.  </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Events occurring on computer systems are </a:t>
            </a:r>
            <a:r>
              <a:rPr lang="en-GB" sz="1800" dirty="0">
                <a:solidFill>
                  <a:srgbClr val="FF0000"/>
                </a:solidFill>
                <a:ea typeface="ＭＳ Ｐゴシック" panose="020B0600070205080204" pitchFamily="34" charset="-128"/>
                <a:cs typeface="Times New Roman" panose="02020603050405020304" pitchFamily="18" charset="0"/>
              </a:rPr>
              <a:t>monitored by software</a:t>
            </a:r>
            <a:r>
              <a:rPr lang="en-GB" sz="1800" dirty="0">
                <a:ea typeface="ＭＳ Ｐゴシック" panose="020B0600070205080204" pitchFamily="34" charset="-128"/>
                <a:cs typeface="Times New Roman" panose="02020603050405020304" pitchFamily="18" charset="0"/>
              </a:rPr>
              <a:t>, and </a:t>
            </a:r>
            <a:r>
              <a:rPr lang="en-GB" sz="1800" dirty="0">
                <a:solidFill>
                  <a:srgbClr val="FF0000"/>
                </a:solidFill>
                <a:ea typeface="ＭＳ Ｐゴシック" panose="020B0600070205080204" pitchFamily="34" charset="-128"/>
                <a:cs typeface="Times New Roman" panose="02020603050405020304" pitchFamily="18" charset="0"/>
              </a:rPr>
              <a:t>transmitted to the SOC</a:t>
            </a:r>
            <a:r>
              <a:rPr lang="en-GB" sz="1800" dirty="0">
                <a:ea typeface="ＭＳ Ｐゴシック" panose="020B0600070205080204" pitchFamily="34" charset="-128"/>
                <a:cs typeface="Times New Roman" panose="02020603050405020304" pitchFamily="18" charset="0"/>
              </a:rPr>
              <a:t>, for </a:t>
            </a:r>
            <a:r>
              <a:rPr lang="en-GB" sz="1800" dirty="0">
                <a:solidFill>
                  <a:srgbClr val="FF0000"/>
                </a:solidFill>
                <a:ea typeface="ＭＳ Ｐゴシック" panose="020B0600070205080204" pitchFamily="34" charset="-128"/>
                <a:cs typeface="Times New Roman" panose="02020603050405020304" pitchFamily="18" charset="0"/>
              </a:rPr>
              <a:t>logging and review </a:t>
            </a:r>
            <a:r>
              <a:rPr lang="en-GB" sz="1800" dirty="0">
                <a:ea typeface="ＭＳ Ｐゴシック" panose="020B0600070205080204" pitchFamily="34" charset="-128"/>
                <a:cs typeface="Times New Roman" panose="02020603050405020304" pitchFamily="18" charset="0"/>
              </a:rPr>
              <a:t>by an analyst team.</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 Essentially, the SOC team are the ‘</a:t>
            </a:r>
            <a:r>
              <a:rPr lang="en-GB" sz="1800" dirty="0">
                <a:solidFill>
                  <a:srgbClr val="FF0000"/>
                </a:solidFill>
                <a:ea typeface="ＭＳ Ｐゴシック" panose="020B0600070205080204" pitchFamily="34" charset="-128"/>
                <a:cs typeface="Times New Roman" panose="02020603050405020304" pitchFamily="18" charset="0"/>
              </a:rPr>
              <a:t>virtual security guards</a:t>
            </a:r>
            <a:r>
              <a:rPr lang="en-GB" sz="1800" dirty="0">
                <a:ea typeface="ＭＳ Ｐゴシック" panose="020B0600070205080204" pitchFamily="34" charset="-128"/>
                <a:cs typeface="Times New Roman" panose="02020603050405020304" pitchFamily="18" charset="0"/>
              </a:rPr>
              <a:t>’ that protect your network, whereas the </a:t>
            </a:r>
            <a:r>
              <a:rPr lang="en-GB" sz="1800" dirty="0">
                <a:solidFill>
                  <a:srgbClr val="FF0000"/>
                </a:solidFill>
                <a:ea typeface="ＭＳ Ｐゴシック" panose="020B0600070205080204" pitchFamily="34" charset="-128"/>
                <a:cs typeface="Times New Roman" panose="02020603050405020304" pitchFamily="18" charset="0"/>
              </a:rPr>
              <a:t>IT team build and maintain it</a:t>
            </a:r>
            <a:r>
              <a:rPr lang="en-GB" sz="1800" dirty="0">
                <a:ea typeface="ＭＳ Ｐゴシック" panose="020B0600070205080204" pitchFamily="34" charset="-128"/>
                <a:cs typeface="Times New Roman" panose="02020603050405020304" pitchFamily="18" charset="0"/>
              </a:rPr>
              <a:t>.</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Network monitoring capability allows for the effective</a:t>
            </a:r>
            <a:r>
              <a:rPr lang="en-GB" sz="1800" dirty="0">
                <a:solidFill>
                  <a:srgbClr val="FF0000"/>
                </a:solidFill>
                <a:ea typeface="ＭＳ Ｐゴシック" panose="020B0600070205080204" pitchFamily="34" charset="-128"/>
                <a:cs typeface="Times New Roman" panose="02020603050405020304" pitchFamily="18" charset="0"/>
              </a:rPr>
              <a:t> prevention</a:t>
            </a:r>
            <a:r>
              <a:rPr lang="en-GB" sz="1800" dirty="0">
                <a:ea typeface="ＭＳ Ｐゴシック" panose="020B0600070205080204" pitchFamily="34" charset="-128"/>
                <a:cs typeface="Times New Roman" panose="02020603050405020304" pitchFamily="18" charset="0"/>
              </a:rPr>
              <a:t>, </a:t>
            </a:r>
            <a:r>
              <a:rPr lang="en-GB" sz="1800" dirty="0">
                <a:solidFill>
                  <a:srgbClr val="FF0000"/>
                </a:solidFill>
                <a:ea typeface="ＭＳ Ｐゴシック" panose="020B0600070205080204" pitchFamily="34" charset="-128"/>
                <a:cs typeface="Times New Roman" panose="02020603050405020304" pitchFamily="18" charset="0"/>
              </a:rPr>
              <a:t>detection</a:t>
            </a:r>
            <a:r>
              <a:rPr lang="en-GB" sz="1800" dirty="0">
                <a:ea typeface="ＭＳ Ｐゴシック" panose="020B0600070205080204" pitchFamily="34" charset="-128"/>
                <a:cs typeface="Times New Roman" panose="02020603050405020304" pitchFamily="18" charset="0"/>
              </a:rPr>
              <a:t> and </a:t>
            </a:r>
            <a:r>
              <a:rPr lang="en-GB" sz="1800" dirty="0">
                <a:solidFill>
                  <a:srgbClr val="FF0000"/>
                </a:solidFill>
                <a:ea typeface="ＭＳ Ｐゴシック" panose="020B0600070205080204" pitchFamily="34" charset="-128"/>
                <a:cs typeface="Times New Roman" panose="02020603050405020304" pitchFamily="18" charset="0"/>
              </a:rPr>
              <a:t>response</a:t>
            </a:r>
            <a:r>
              <a:rPr lang="en-GB" sz="1800" dirty="0">
                <a:ea typeface="ＭＳ Ｐゴシック" panose="020B0600070205080204" pitchFamily="34" charset="-128"/>
                <a:cs typeface="Times New Roman" panose="02020603050405020304" pitchFamily="18" charset="0"/>
              </a:rPr>
              <a:t> to any malicious attack. </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If suspicious event is detected, the SOC can </a:t>
            </a:r>
            <a:r>
              <a:rPr lang="en-GB" sz="1800" dirty="0">
                <a:solidFill>
                  <a:srgbClr val="FF0000"/>
                </a:solidFill>
                <a:ea typeface="ＭＳ Ｐゴシック" panose="020B0600070205080204" pitchFamily="34" charset="-128"/>
                <a:cs typeface="Times New Roman" panose="02020603050405020304" pitchFamily="18" charset="0"/>
              </a:rPr>
              <a:t>investigate and respond accordingly</a:t>
            </a:r>
            <a:r>
              <a:rPr lang="en-GB" sz="1800" dirty="0">
                <a:ea typeface="ＭＳ Ｐゴシック" panose="020B0600070205080204" pitchFamily="34" charset="-128"/>
                <a:cs typeface="Times New Roman" panose="02020603050405020304" pitchFamily="18" charset="0"/>
              </a:rPr>
              <a:t> to reduce both the impact and severity.</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Effective SOC is a combination of </a:t>
            </a:r>
            <a:r>
              <a:rPr lang="en-GB" sz="1800" dirty="0">
                <a:solidFill>
                  <a:srgbClr val="FF0000"/>
                </a:solidFill>
                <a:ea typeface="ＭＳ Ｐゴシック" panose="020B0600070205080204" pitchFamily="34" charset="-128"/>
                <a:cs typeface="Times New Roman" panose="02020603050405020304" pitchFamily="18" charset="0"/>
              </a:rPr>
              <a:t>people</a:t>
            </a:r>
            <a:r>
              <a:rPr lang="en-GB" sz="1800" dirty="0">
                <a:ea typeface="ＭＳ Ｐゴシック" panose="020B0600070205080204" pitchFamily="34" charset="-128"/>
                <a:cs typeface="Times New Roman" panose="02020603050405020304" pitchFamily="18" charset="0"/>
              </a:rPr>
              <a:t> ( SOC management, analysts, response and maintenance staff ), </a:t>
            </a:r>
            <a:r>
              <a:rPr lang="en-GB" sz="1800" dirty="0">
                <a:solidFill>
                  <a:srgbClr val="FF0000"/>
                </a:solidFill>
                <a:ea typeface="ＭＳ Ｐゴシック" panose="020B0600070205080204" pitchFamily="34" charset="-128"/>
                <a:cs typeface="Times New Roman" panose="02020603050405020304" pitchFamily="18" charset="0"/>
              </a:rPr>
              <a:t>procedures</a:t>
            </a:r>
            <a:r>
              <a:rPr lang="en-GB" sz="1800" dirty="0">
                <a:ea typeface="ＭＳ Ｐゴシック" panose="020B0600070205080204" pitchFamily="34" charset="-128"/>
                <a:cs typeface="Times New Roman" panose="02020603050405020304" pitchFamily="18" charset="0"/>
              </a:rPr>
              <a:t> (standardised, repeatable processes for defending and responding to incidents on systems) and </a:t>
            </a:r>
            <a:r>
              <a:rPr lang="en-GB" sz="1800" dirty="0">
                <a:solidFill>
                  <a:srgbClr val="FF0000"/>
                </a:solidFill>
                <a:ea typeface="ＭＳ Ｐゴシック" panose="020B0600070205080204" pitchFamily="34" charset="-128"/>
                <a:cs typeface="Times New Roman" panose="02020603050405020304" pitchFamily="18" charset="0"/>
              </a:rPr>
              <a:t>technology</a:t>
            </a:r>
            <a:r>
              <a:rPr lang="en-GB" sz="1800" dirty="0">
                <a:ea typeface="ＭＳ Ｐゴシック" panose="020B0600070205080204" pitchFamily="34" charset="-128"/>
                <a:cs typeface="Times New Roman" panose="02020603050405020304" pitchFamily="18" charset="0"/>
              </a:rPr>
              <a:t> (deployment of software and hardware on the network and Operations Centre to monitor, triage, display and respond to events).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Image result for Security operation center">
            <a:extLst>
              <a:ext uri="{FF2B5EF4-FFF2-40B4-BE49-F238E27FC236}">
                <a16:creationId xmlns:a16="http://schemas.microsoft.com/office/drawing/2014/main" id="{A4904AE0-052A-4184-8F3F-FD7C9C2F8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154113"/>
            <a:ext cx="7694613"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737EFC45-E4B6-41CA-A734-4E008558B4D9}"/>
              </a:ext>
            </a:extLst>
          </p:cNvPr>
          <p:cNvSpPr>
            <a:spLocks noGrp="1" noChangeArrowheads="1"/>
          </p:cNvSpPr>
          <p:nvPr>
            <p:ph type="title"/>
          </p:nvPr>
        </p:nvSpPr>
        <p:spPr/>
        <p:txBody>
          <a:bodyPr/>
          <a:lstStyle/>
          <a:p>
            <a:r>
              <a:rPr lang="en-US" altLang="en-US"/>
              <a:t>What Does a SOC Do?</a:t>
            </a:r>
            <a:br>
              <a:rPr lang="en-US" altLang="en-US"/>
            </a:br>
            <a:endParaRPr lang="en-CA" altLang="en-US"/>
          </a:p>
        </p:txBody>
      </p:sp>
      <p:sp>
        <p:nvSpPr>
          <p:cNvPr id="122883" name="Content Placeholder 2">
            <a:extLst>
              <a:ext uri="{FF2B5EF4-FFF2-40B4-BE49-F238E27FC236}">
                <a16:creationId xmlns:a16="http://schemas.microsoft.com/office/drawing/2014/main" id="{69AB1C34-E6A8-4B4E-A4F1-57BB25E4E441}"/>
              </a:ext>
            </a:extLst>
          </p:cNvPr>
          <p:cNvSpPr>
            <a:spLocks noGrp="1" noChangeArrowheads="1"/>
          </p:cNvSpPr>
          <p:nvPr>
            <p:ph idx="1"/>
          </p:nvPr>
        </p:nvSpPr>
        <p:spPr/>
        <p:txBody>
          <a:bodyPr/>
          <a:lstStyle/>
          <a:p>
            <a:r>
              <a:rPr lang="en-CA" altLang="en-US"/>
              <a:t>Prevention and detection</a:t>
            </a:r>
          </a:p>
          <a:p>
            <a:r>
              <a:rPr lang="en-CA" altLang="en-US"/>
              <a:t>Investigation</a:t>
            </a:r>
          </a:p>
          <a:p>
            <a:r>
              <a:rPr lang="en-CA" altLang="en-US"/>
              <a:t>Response</a:t>
            </a:r>
          </a:p>
          <a:p>
            <a:endParaRPr lang="en-CA" altLang="en-US"/>
          </a:p>
        </p:txBody>
      </p:sp>
      <p:sp>
        <p:nvSpPr>
          <p:cNvPr id="122884" name="Slide Number Placeholder 3">
            <a:extLst>
              <a:ext uri="{FF2B5EF4-FFF2-40B4-BE49-F238E27FC236}">
                <a16:creationId xmlns:a16="http://schemas.microsoft.com/office/drawing/2014/main" id="{0326A764-719F-4637-BA8B-058ADC4CA68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EA6A2C80-3AF8-4DCC-82B6-F883874629BE}" type="slidenum">
              <a:rPr lang="en-US" altLang="en-US" sz="1400" smtClean="0"/>
              <a:pPr>
                <a:spcBef>
                  <a:spcPct val="0"/>
                </a:spcBef>
                <a:buFontTx/>
                <a:buNone/>
              </a:pPr>
              <a:t>116</a:t>
            </a:fld>
            <a:endParaRPr lang="en-US" altLang="en-US" sz="1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5FF7ADF7-3545-4A2D-B69E-EFE15EF6AACF}"/>
              </a:ext>
            </a:extLst>
          </p:cNvPr>
          <p:cNvSpPr>
            <a:spLocks noGrp="1" noChangeArrowheads="1"/>
          </p:cNvSpPr>
          <p:nvPr>
            <p:ph type="title"/>
          </p:nvPr>
        </p:nvSpPr>
        <p:spPr/>
        <p:txBody>
          <a:bodyPr/>
          <a:lstStyle/>
          <a:p>
            <a:r>
              <a:rPr lang="en-US" altLang="en-US" sz="2800" i="1"/>
              <a:t>Threat management plans integrate and structure many processes across security and IT operations.</a:t>
            </a:r>
            <a:endParaRPr lang="en-CA" altLang="en-US" sz="2800"/>
          </a:p>
        </p:txBody>
      </p:sp>
      <p:sp>
        <p:nvSpPr>
          <p:cNvPr id="123907" name="Content Placeholder 2">
            <a:extLst>
              <a:ext uri="{FF2B5EF4-FFF2-40B4-BE49-F238E27FC236}">
                <a16:creationId xmlns:a16="http://schemas.microsoft.com/office/drawing/2014/main" id="{DA9BA9B0-13B4-4B30-A899-C9EE22B0B85D}"/>
              </a:ext>
            </a:extLst>
          </p:cNvPr>
          <p:cNvSpPr>
            <a:spLocks noGrp="1" noChangeArrowheads="1"/>
          </p:cNvSpPr>
          <p:nvPr>
            <p:ph idx="1"/>
          </p:nvPr>
        </p:nvSpPr>
        <p:spPr/>
        <p:txBody>
          <a:bodyPr/>
          <a:lstStyle/>
          <a:p>
            <a:endParaRPr lang="en-CA" altLang="en-US"/>
          </a:p>
        </p:txBody>
      </p:sp>
      <p:sp>
        <p:nvSpPr>
          <p:cNvPr id="123908" name="Slide Number Placeholder 3">
            <a:extLst>
              <a:ext uri="{FF2B5EF4-FFF2-40B4-BE49-F238E27FC236}">
                <a16:creationId xmlns:a16="http://schemas.microsoft.com/office/drawing/2014/main" id="{4405192B-D486-44DB-A53D-865697B2DF9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4726E4F6-E904-46B9-8C09-574FE09CCA2F}" type="slidenum">
              <a:rPr lang="en-US" altLang="en-US" sz="1400" smtClean="0"/>
              <a:pPr>
                <a:spcBef>
                  <a:spcPct val="0"/>
                </a:spcBef>
                <a:buFontTx/>
                <a:buNone/>
              </a:pPr>
              <a:t>117</a:t>
            </a:fld>
            <a:endParaRPr lang="en-US" altLang="en-US" sz="1400"/>
          </a:p>
        </p:txBody>
      </p:sp>
      <p:pic>
        <p:nvPicPr>
          <p:cNvPr id="123909" name="Picture 2" descr="Threat Management Plan for a Security Operations Center (SOC)">
            <a:extLst>
              <a:ext uri="{FF2B5EF4-FFF2-40B4-BE49-F238E27FC236}">
                <a16:creationId xmlns:a16="http://schemas.microsoft.com/office/drawing/2014/main" id="{ACE19043-0427-402A-BBA8-9ABF54732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2003425"/>
            <a:ext cx="8029575"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a:extLst>
              <a:ext uri="{FF2B5EF4-FFF2-40B4-BE49-F238E27FC236}">
                <a16:creationId xmlns:a16="http://schemas.microsoft.com/office/drawing/2014/main" id="{FF33180C-6486-461F-A664-BA25D4F8B900}"/>
              </a:ext>
            </a:extLst>
          </p:cNvPr>
          <p:cNvSpPr>
            <a:spLocks noGrp="1" noChangeArrowheads="1"/>
          </p:cNvSpPr>
          <p:nvPr>
            <p:ph type="title"/>
          </p:nvPr>
        </p:nvSpPr>
        <p:spPr>
          <a:xfrm>
            <a:off x="468313" y="333375"/>
            <a:ext cx="7772400" cy="1143000"/>
          </a:xfrm>
        </p:spPr>
        <p:txBody>
          <a:bodyPr/>
          <a:lstStyle/>
          <a:p>
            <a:pPr algn="l"/>
            <a:r>
              <a:rPr lang="en-US" altLang="en-US" sz="2400"/>
              <a:t>When a SOC is implemented correctly, it provides numerous benefits including the following:</a:t>
            </a:r>
            <a:br>
              <a:rPr lang="en-US" altLang="en-US" sz="2400"/>
            </a:br>
            <a:endParaRPr lang="en-CA" altLang="en-US" sz="2400"/>
          </a:p>
        </p:txBody>
      </p:sp>
      <p:sp>
        <p:nvSpPr>
          <p:cNvPr id="124931" name="Content Placeholder 2">
            <a:extLst>
              <a:ext uri="{FF2B5EF4-FFF2-40B4-BE49-F238E27FC236}">
                <a16:creationId xmlns:a16="http://schemas.microsoft.com/office/drawing/2014/main" id="{9A2CF7CA-ED8D-4ADE-A200-1ED94568DB11}"/>
              </a:ext>
            </a:extLst>
          </p:cNvPr>
          <p:cNvSpPr>
            <a:spLocks noGrp="1" noChangeArrowheads="1"/>
          </p:cNvSpPr>
          <p:nvPr>
            <p:ph idx="1"/>
          </p:nvPr>
        </p:nvSpPr>
        <p:spPr>
          <a:xfrm>
            <a:off x="611188" y="1557338"/>
            <a:ext cx="7772400" cy="4114800"/>
          </a:xfrm>
        </p:spPr>
        <p:txBody>
          <a:bodyPr/>
          <a:lstStyle/>
          <a:p>
            <a:r>
              <a:rPr lang="en-US" altLang="en-US" sz="1800"/>
              <a:t>Continuous monitoring and analysis of system activity.</a:t>
            </a:r>
          </a:p>
          <a:p>
            <a:r>
              <a:rPr lang="en-US" altLang="en-US" sz="1800"/>
              <a:t>Improved incident response.</a:t>
            </a:r>
          </a:p>
          <a:p>
            <a:r>
              <a:rPr lang="en-US" altLang="en-US" sz="1800"/>
              <a:t>Decreased timeline between when a compromise occurs and when it is detected.</a:t>
            </a:r>
          </a:p>
          <a:p>
            <a:r>
              <a:rPr lang="en-US" altLang="en-US" sz="1800"/>
              <a:t>Reduced downtime.</a:t>
            </a:r>
          </a:p>
          <a:p>
            <a:r>
              <a:rPr lang="en-US" altLang="en-US" sz="1800"/>
              <a:t>Centralization of hardware and software assets leading to a more holistic, real time approach to infrastructure security.</a:t>
            </a:r>
          </a:p>
          <a:p>
            <a:r>
              <a:rPr lang="en-US" altLang="en-US" sz="1800"/>
              <a:t>Effective collaboration and communication.</a:t>
            </a:r>
          </a:p>
          <a:p>
            <a:r>
              <a:rPr lang="en-US" altLang="en-US" sz="1800"/>
              <a:t>Reduction in direct and indirect costs associated with the management of cyber security incidents.</a:t>
            </a:r>
          </a:p>
          <a:p>
            <a:r>
              <a:rPr lang="en-US" altLang="en-US" sz="1800"/>
              <a:t>Employees and customers trust the organization and become more comfortable with sharing their confidential information.</a:t>
            </a:r>
          </a:p>
          <a:p>
            <a:r>
              <a:rPr lang="en-US" altLang="en-US" sz="1800"/>
              <a:t>Greater control and transparency over security operations.</a:t>
            </a:r>
          </a:p>
          <a:p>
            <a:r>
              <a:rPr lang="en-US" altLang="en-US" sz="1800"/>
              <a:t>Clear chain of control for systems and data, something that’s crucial for the successfully prosecution of cybercriminals.</a:t>
            </a:r>
          </a:p>
          <a:p>
            <a:endParaRPr lang="en-CA" altLang="en-US" sz="1800"/>
          </a:p>
        </p:txBody>
      </p:sp>
      <p:sp>
        <p:nvSpPr>
          <p:cNvPr id="124932" name="Slide Number Placeholder 3">
            <a:extLst>
              <a:ext uri="{FF2B5EF4-FFF2-40B4-BE49-F238E27FC236}">
                <a16:creationId xmlns:a16="http://schemas.microsoft.com/office/drawing/2014/main" id="{3B76104B-93E3-4CC9-822D-5D030EA42A6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B14E49B9-CBC4-4280-BB02-E0421EB4AA1C}" type="slidenum">
              <a:rPr lang="en-US" altLang="en-US" sz="1400" smtClean="0"/>
              <a:pPr>
                <a:spcBef>
                  <a:spcPct val="0"/>
                </a:spcBef>
                <a:buFontTx/>
                <a:buNone/>
              </a:pPr>
              <a:t>118</a:t>
            </a:fld>
            <a:endParaRPr lang="en-US" altLang="en-US" sz="1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FDF3719E-075A-4E81-9869-FD9BD1176B3A}"/>
              </a:ext>
            </a:extLst>
          </p:cNvPr>
          <p:cNvSpPr>
            <a:spLocks noGrp="1" noChangeArrowheads="1"/>
          </p:cNvSpPr>
          <p:nvPr>
            <p:ph type="title"/>
          </p:nvPr>
        </p:nvSpPr>
        <p:spPr/>
        <p:txBody>
          <a:bodyPr/>
          <a:lstStyle/>
          <a:p>
            <a:r>
              <a:rPr lang="en-CA" altLang="en-US"/>
              <a:t>SOC Challenges</a:t>
            </a:r>
            <a:br>
              <a:rPr lang="en-CA" altLang="en-US"/>
            </a:br>
            <a:endParaRPr lang="en-CA" altLang="en-US"/>
          </a:p>
        </p:txBody>
      </p:sp>
      <p:sp>
        <p:nvSpPr>
          <p:cNvPr id="125955" name="Content Placeholder 2">
            <a:extLst>
              <a:ext uri="{FF2B5EF4-FFF2-40B4-BE49-F238E27FC236}">
                <a16:creationId xmlns:a16="http://schemas.microsoft.com/office/drawing/2014/main" id="{0A393B50-9F65-4692-AC08-F2D17DB8A295}"/>
              </a:ext>
            </a:extLst>
          </p:cNvPr>
          <p:cNvSpPr>
            <a:spLocks noGrp="1" noChangeArrowheads="1"/>
          </p:cNvSpPr>
          <p:nvPr>
            <p:ph idx="1"/>
          </p:nvPr>
        </p:nvSpPr>
        <p:spPr/>
        <p:txBody>
          <a:bodyPr/>
          <a:lstStyle/>
          <a:p>
            <a:r>
              <a:rPr lang="en-CA" altLang="en-US"/>
              <a:t>Shortage of cybersecurity skills</a:t>
            </a:r>
          </a:p>
          <a:p>
            <a:r>
              <a:rPr lang="en-CA" altLang="en-US"/>
              <a:t>Sophisticated Attackers</a:t>
            </a:r>
          </a:p>
          <a:p>
            <a:r>
              <a:rPr lang="en-CA" altLang="en-US"/>
              <a:t>Too many alerts</a:t>
            </a:r>
          </a:p>
          <a:p>
            <a:r>
              <a:rPr lang="en-US" altLang="en-US"/>
              <a:t>Voluminous Data and Network Traffic</a:t>
            </a:r>
          </a:p>
          <a:p>
            <a:r>
              <a:rPr lang="en-CA" altLang="en-US"/>
              <a:t>Unknown Threats</a:t>
            </a:r>
          </a:p>
          <a:p>
            <a:r>
              <a:rPr lang="en-CA" altLang="en-US"/>
              <a:t>Security Tool Overload</a:t>
            </a:r>
          </a:p>
          <a:p>
            <a:endParaRPr lang="en-CA" altLang="en-US"/>
          </a:p>
        </p:txBody>
      </p:sp>
      <p:sp>
        <p:nvSpPr>
          <p:cNvPr id="125956" name="Slide Number Placeholder 3">
            <a:extLst>
              <a:ext uri="{FF2B5EF4-FFF2-40B4-BE49-F238E27FC236}">
                <a16:creationId xmlns:a16="http://schemas.microsoft.com/office/drawing/2014/main" id="{4C72FBB0-6748-4452-B157-037168A795B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3E66EDCB-1D59-4B53-B10D-8B215A1B783A}" type="slidenum">
              <a:rPr lang="en-US" altLang="en-US" sz="1400" smtClean="0"/>
              <a:pPr>
                <a:spcBef>
                  <a:spcPct val="0"/>
                </a:spcBef>
                <a:buFontTx/>
                <a:buNone/>
              </a:pPr>
              <a:t>119</a:t>
            </a:fld>
            <a:endParaRPr lang="en-US" alt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334" y="1725934"/>
            <a:ext cx="8132618" cy="4247317"/>
          </a:xfrm>
          <a:prstGeom prst="rect">
            <a:avLst/>
          </a:prstGeom>
          <a:noFill/>
        </p:spPr>
        <p:txBody>
          <a:bodyPr wrap="square" rtlCol="0">
            <a:spAutoFit/>
          </a:bodyPr>
          <a:lstStyle/>
          <a:p>
            <a:pPr marL="214313" indent="-214313">
              <a:buFont typeface="Wingdings" panose="05000000000000000000" pitchFamily="2" charset="2"/>
              <a:buChar char="ü"/>
            </a:pPr>
            <a:r>
              <a:rPr lang="en-GB" sz="1800" dirty="0"/>
              <a:t>Helps in setting up &amp; managing connection or session and termination.</a:t>
            </a:r>
          </a:p>
          <a:p>
            <a:pPr marL="214313" indent="-214313">
              <a:buFont typeface="Wingdings" panose="05000000000000000000" pitchFamily="2" charset="2"/>
              <a:buChar char="ü"/>
            </a:pPr>
            <a:r>
              <a:rPr lang="en-GB" sz="1800" dirty="0"/>
              <a:t>APIs setup sessions(</a:t>
            </a:r>
            <a:r>
              <a:rPr lang="en-GB" sz="1800" dirty="0" err="1"/>
              <a:t>eg</a:t>
            </a:r>
            <a:r>
              <a:rPr lang="en-GB" sz="1800" dirty="0"/>
              <a:t> NetBIOS).</a:t>
            </a:r>
          </a:p>
          <a:p>
            <a:pPr marL="214313" indent="-214313">
              <a:buFont typeface="Wingdings" panose="05000000000000000000" pitchFamily="2" charset="2"/>
              <a:buChar char="ü"/>
            </a:pPr>
            <a:r>
              <a:rPr lang="en-GB" sz="1800" dirty="0"/>
              <a:t>Session Establishment- Authentication &amp; Authorisation.</a:t>
            </a:r>
          </a:p>
          <a:p>
            <a:pPr marL="557213" lvl="1" indent="-214313">
              <a:buFont typeface="Wingdings" panose="05000000000000000000" pitchFamily="2" charset="2"/>
              <a:buChar char="ü"/>
            </a:pPr>
            <a:r>
              <a:rPr lang="en-GB" sz="1800" dirty="0"/>
              <a:t>Authentication(who are you?- User name &amp; Password).</a:t>
            </a:r>
          </a:p>
          <a:p>
            <a:pPr marL="557213" lvl="1" indent="-214313">
              <a:buFont typeface="Wingdings" panose="05000000000000000000" pitchFamily="2" charset="2"/>
              <a:buChar char="ü"/>
            </a:pPr>
            <a:r>
              <a:rPr lang="en-GB" sz="1800" dirty="0"/>
              <a:t>Authorisation( to access file).</a:t>
            </a:r>
          </a:p>
          <a:p>
            <a:pPr marL="214313" indent="-214313">
              <a:buFont typeface="Wingdings" panose="05000000000000000000" pitchFamily="2" charset="2"/>
              <a:buChar char="ü"/>
            </a:pPr>
            <a:r>
              <a:rPr lang="en-GB" sz="1800" dirty="0"/>
              <a:t>Session Management.</a:t>
            </a:r>
          </a:p>
          <a:p>
            <a:pPr marL="557213" lvl="1" indent="-214313">
              <a:buFont typeface="Wingdings" panose="05000000000000000000" pitchFamily="2" charset="2"/>
              <a:buChar char="ü"/>
            </a:pPr>
            <a:r>
              <a:rPr lang="en-GB" sz="1800" dirty="0"/>
              <a:t>Page management is done by session management( Server stores image and text contents separately- which data packet belongs to text &amp; image and put it together on client side).</a:t>
            </a:r>
          </a:p>
          <a:p>
            <a:pPr marL="214313" indent="-214313">
              <a:buFont typeface="Wingdings" panose="05000000000000000000" pitchFamily="2" charset="2"/>
              <a:buChar char="ü"/>
            </a:pPr>
            <a:r>
              <a:rPr lang="en-GB" sz="1800" dirty="0"/>
              <a:t>Summary- Session layer helps in:-</a:t>
            </a:r>
          </a:p>
          <a:p>
            <a:pPr marL="557213" lvl="1" indent="-214313">
              <a:buFont typeface="Wingdings" panose="05000000000000000000" pitchFamily="2" charset="2"/>
              <a:buChar char="ü"/>
            </a:pPr>
            <a:r>
              <a:rPr lang="en-GB" sz="1800" dirty="0"/>
              <a:t>Session management.</a:t>
            </a:r>
          </a:p>
          <a:p>
            <a:pPr marL="557213" lvl="1" indent="-214313">
              <a:buFont typeface="Wingdings" panose="05000000000000000000" pitchFamily="2" charset="2"/>
              <a:buChar char="ü"/>
            </a:pPr>
            <a:r>
              <a:rPr lang="en-GB" sz="1800" dirty="0"/>
              <a:t>Authentication.</a:t>
            </a:r>
          </a:p>
          <a:p>
            <a:pPr marL="557213" lvl="1" indent="-214313">
              <a:buFont typeface="Wingdings" panose="05000000000000000000" pitchFamily="2" charset="2"/>
              <a:buChar char="ü"/>
            </a:pPr>
            <a:r>
              <a:rPr lang="en-GB" sz="1800" dirty="0"/>
              <a:t>Authorisation.</a:t>
            </a:r>
          </a:p>
          <a:p>
            <a:pPr marL="214313" indent="-214313">
              <a:buFont typeface="Wingdings" panose="05000000000000000000" pitchFamily="2" charset="2"/>
              <a:buChar char="ü"/>
            </a:pPr>
            <a:r>
              <a:rPr lang="en-GB" sz="1800" dirty="0"/>
              <a:t>Web browser performs all functions of Application, Presentation &amp; session layer.</a:t>
            </a:r>
          </a:p>
          <a:p>
            <a:endParaRPr lang="en-GB" sz="1800" dirty="0">
              <a:solidFill>
                <a:srgbClr val="FFFF00"/>
              </a:solidFill>
            </a:endParaRPr>
          </a:p>
        </p:txBody>
      </p:sp>
      <p:sp>
        <p:nvSpPr>
          <p:cNvPr id="5" name="Rectangle 4"/>
          <p:cNvSpPr/>
          <p:nvPr/>
        </p:nvSpPr>
        <p:spPr>
          <a:xfrm>
            <a:off x="3738832" y="1180347"/>
            <a:ext cx="2303131" cy="415498"/>
          </a:xfrm>
          <a:prstGeom prst="rect">
            <a:avLst/>
          </a:prstGeom>
        </p:spPr>
        <p:txBody>
          <a:bodyPr wrap="none">
            <a:spAutoFit/>
          </a:bodyPr>
          <a:lstStyle/>
          <a:p>
            <a:r>
              <a:rPr lang="en-GB" sz="2100" b="1" u="sng" dirty="0"/>
              <a:t>SESSION LAYER</a:t>
            </a:r>
            <a:endParaRPr lang="en-IN" sz="2100" b="1" u="sng" dirty="0"/>
          </a:p>
        </p:txBody>
      </p:sp>
    </p:spTree>
    <p:extLst>
      <p:ext uri="{BB962C8B-B14F-4D97-AF65-F5344CB8AC3E}">
        <p14:creationId xmlns:p14="http://schemas.microsoft.com/office/powerpoint/2010/main" val="19989305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011C46-9D58-4579-BB0F-465EBA60FDFF}"/>
              </a:ext>
            </a:extLst>
          </p:cNvPr>
          <p:cNvSpPr/>
          <p:nvPr/>
        </p:nvSpPr>
        <p:spPr>
          <a:xfrm>
            <a:off x="468313" y="1557338"/>
            <a:ext cx="8440737" cy="4662487"/>
          </a:xfrm>
          <a:prstGeom prst="rect">
            <a:avLst/>
          </a:prstGeom>
        </p:spPr>
        <p:txBody>
          <a:bodyPr>
            <a:spAutoFit/>
          </a:bodyPr>
          <a:lstStyle/>
          <a:p>
            <a:pPr>
              <a:defRPr/>
            </a:pPr>
            <a:r>
              <a:rPr lang="en-GB" b="1" u="sng" dirty="0">
                <a:ea typeface="ＭＳ Ｐゴシック" panose="020B0600070205080204" pitchFamily="34" charset="-128"/>
              </a:rPr>
              <a:t>Attack Vectors</a:t>
            </a:r>
          </a:p>
          <a:p>
            <a:pPr marL="214313" indent="-214313">
              <a:buFont typeface="Wingdings" panose="05000000000000000000" pitchFamily="2" charset="2"/>
              <a:buChar char="ü"/>
              <a:defRPr/>
            </a:pPr>
            <a:r>
              <a:rPr lang="en-GB" sz="2100" dirty="0">
                <a:ea typeface="ＭＳ Ｐゴシック" panose="020B0600070205080204" pitchFamily="34" charset="-128"/>
              </a:rPr>
              <a:t>Attack vector is a </a:t>
            </a:r>
            <a:r>
              <a:rPr lang="en-GB" sz="2100" dirty="0">
                <a:solidFill>
                  <a:srgbClr val="FF0000"/>
                </a:solidFill>
                <a:ea typeface="ＭＳ Ｐゴシック" panose="020B0600070205080204" pitchFamily="34" charset="-128"/>
              </a:rPr>
              <a:t>path or means by which one can gain access to a computer or network server</a:t>
            </a:r>
            <a:r>
              <a:rPr lang="en-GB" sz="2100" dirty="0">
                <a:ea typeface="ＭＳ Ｐゴシック" panose="020B0600070205080204" pitchFamily="34" charset="-128"/>
              </a:rPr>
              <a:t> in order to </a:t>
            </a:r>
            <a:r>
              <a:rPr lang="en-GB" sz="2100" dirty="0">
                <a:solidFill>
                  <a:srgbClr val="FF0000"/>
                </a:solidFill>
                <a:ea typeface="ＭＳ Ｐゴシック" panose="020B0600070205080204" pitchFamily="34" charset="-128"/>
              </a:rPr>
              <a:t>deliver a  payload or malicious outcome</a:t>
            </a:r>
            <a:r>
              <a:rPr lang="en-GB" sz="2100" dirty="0">
                <a:ea typeface="ＭＳ Ｐゴシック" panose="020B0600070205080204" pitchFamily="34" charset="-128"/>
              </a:rPr>
              <a:t>. </a:t>
            </a:r>
          </a:p>
          <a:p>
            <a:pPr marL="214313" indent="-214313">
              <a:buFont typeface="Wingdings" panose="05000000000000000000" pitchFamily="2" charset="2"/>
              <a:buChar char="ü"/>
              <a:defRPr/>
            </a:pPr>
            <a:r>
              <a:rPr lang="en-GB" sz="2100" dirty="0">
                <a:ea typeface="ＭＳ Ｐゴシック" panose="020B0600070205080204" pitchFamily="34" charset="-128"/>
              </a:rPr>
              <a:t>Attack vectors </a:t>
            </a:r>
            <a:r>
              <a:rPr lang="en-GB" sz="2100" dirty="0">
                <a:solidFill>
                  <a:srgbClr val="FF0000"/>
                </a:solidFill>
                <a:ea typeface="ＭＳ Ｐゴシック" panose="020B0600070205080204" pitchFamily="34" charset="-128"/>
              </a:rPr>
              <a:t>enables exploitation of system vulnerabilities</a:t>
            </a:r>
            <a:r>
              <a:rPr lang="en-GB" sz="2100" dirty="0">
                <a:ea typeface="ＭＳ Ｐゴシック" panose="020B0600070205080204" pitchFamily="34" charset="-128"/>
              </a:rPr>
              <a:t>, including the human element.</a:t>
            </a:r>
          </a:p>
          <a:p>
            <a:pPr marL="214313" indent="-214313">
              <a:buFont typeface="Wingdings" panose="05000000000000000000" pitchFamily="2" charset="2"/>
              <a:buChar char="ü"/>
              <a:defRPr/>
            </a:pPr>
            <a:r>
              <a:rPr lang="en-GB" sz="2100" dirty="0">
                <a:ea typeface="ＭＳ Ｐゴシック" panose="020B0600070205080204" pitchFamily="34" charset="-128"/>
              </a:rPr>
              <a:t>Attack vectors include viruses, e-mail attachments, Web pages, pop-up windows, instant messages, chat rooms, and deception.</a:t>
            </a:r>
          </a:p>
          <a:p>
            <a:pPr marL="214313" indent="-214313">
              <a:buFont typeface="Wingdings" panose="05000000000000000000" pitchFamily="2" charset="2"/>
              <a:buChar char="ü"/>
              <a:defRPr/>
            </a:pPr>
            <a:r>
              <a:rPr lang="en-GB" sz="2100" dirty="0">
                <a:ea typeface="ＭＳ Ｐゴシック" panose="020B0600070205080204" pitchFamily="34" charset="-128"/>
              </a:rPr>
              <a:t>All of these methods involve programming (or, in a few cases, hardware), except deception, in which a human operator is fooled into removing or weakening system defences.</a:t>
            </a:r>
          </a:p>
          <a:p>
            <a:pPr marL="214313" indent="-214313">
              <a:buFont typeface="Wingdings" panose="05000000000000000000" pitchFamily="2" charset="2"/>
              <a:buChar char="ü"/>
              <a:defRPr/>
            </a:pPr>
            <a:r>
              <a:rPr lang="en-GB" sz="2100" dirty="0">
                <a:ea typeface="ＭＳ Ｐゴシック" panose="020B0600070205080204" pitchFamily="34" charset="-128"/>
              </a:rPr>
              <a:t>The most common malicious payloads are viruses, Trojan horses, worms, and spyware. If an attack vector is thought of as a </a:t>
            </a:r>
            <a:r>
              <a:rPr lang="en-GB" sz="2100" dirty="0">
                <a:solidFill>
                  <a:srgbClr val="FF0000"/>
                </a:solidFill>
                <a:ea typeface="ＭＳ Ｐゴシック" panose="020B0600070205080204" pitchFamily="34" charset="-128"/>
              </a:rPr>
              <a:t>guided missile</a:t>
            </a:r>
            <a:r>
              <a:rPr lang="en-GB" sz="2100" dirty="0">
                <a:ea typeface="ＭＳ Ｐゴシック" panose="020B0600070205080204" pitchFamily="34" charset="-128"/>
              </a:rPr>
              <a:t>, </a:t>
            </a:r>
            <a:r>
              <a:rPr lang="en-GB" sz="2100" dirty="0">
                <a:solidFill>
                  <a:srgbClr val="FF0000"/>
                </a:solidFill>
                <a:ea typeface="ＭＳ Ｐゴシック" panose="020B0600070205080204" pitchFamily="34" charset="-128"/>
              </a:rPr>
              <a:t>its payload can be compared to the warhead in the tip of the missile</a:t>
            </a:r>
            <a:r>
              <a:rPr lang="en-GB" sz="2100" dirty="0">
                <a:ea typeface="ＭＳ Ｐゴシック" panose="020B0600070205080204" pitchFamily="34" charset="-128"/>
              </a:rPr>
              <a:t>.</a:t>
            </a:r>
          </a:p>
        </p:txBody>
      </p:sp>
      <p:pic>
        <p:nvPicPr>
          <p:cNvPr id="126979" name="Picture 4" descr="What is an attack vector? - diagram - attacker enters network through phishing attack vector, spreads to computers and servers">
            <a:extLst>
              <a:ext uri="{FF2B5EF4-FFF2-40B4-BE49-F238E27FC236}">
                <a16:creationId xmlns:a16="http://schemas.microsoft.com/office/drawing/2014/main" id="{296EDD38-6028-4C0E-8696-B5CD3D131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825" y="-17463"/>
            <a:ext cx="5240338" cy="200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a:extLst>
              <a:ext uri="{FF2B5EF4-FFF2-40B4-BE49-F238E27FC236}">
                <a16:creationId xmlns:a16="http://schemas.microsoft.com/office/drawing/2014/main" id="{42FE1813-864F-47AF-84CF-D1D030D6FFF9}"/>
              </a:ext>
            </a:extLst>
          </p:cNvPr>
          <p:cNvSpPr>
            <a:spLocks noGrp="1" noChangeArrowheads="1"/>
          </p:cNvSpPr>
          <p:nvPr>
            <p:ph type="title"/>
          </p:nvPr>
        </p:nvSpPr>
        <p:spPr>
          <a:xfrm>
            <a:off x="687388" y="333375"/>
            <a:ext cx="7772400" cy="1143000"/>
          </a:xfrm>
        </p:spPr>
        <p:txBody>
          <a:bodyPr/>
          <a:lstStyle/>
          <a:p>
            <a:r>
              <a:rPr lang="en-US" altLang="en-US" b="1"/>
              <a:t>What are some of the most common attack vectors?</a:t>
            </a:r>
            <a:endParaRPr lang="en-CA" altLang="en-US"/>
          </a:p>
        </p:txBody>
      </p:sp>
      <p:sp>
        <p:nvSpPr>
          <p:cNvPr id="128003" name="Content Placeholder 2">
            <a:extLst>
              <a:ext uri="{FF2B5EF4-FFF2-40B4-BE49-F238E27FC236}">
                <a16:creationId xmlns:a16="http://schemas.microsoft.com/office/drawing/2014/main" id="{0D6DCA06-2480-48C8-AA2B-F385AA02D312}"/>
              </a:ext>
            </a:extLst>
          </p:cNvPr>
          <p:cNvSpPr>
            <a:spLocks noGrp="1" noChangeArrowheads="1"/>
          </p:cNvSpPr>
          <p:nvPr>
            <p:ph idx="1"/>
          </p:nvPr>
        </p:nvSpPr>
        <p:spPr>
          <a:xfrm>
            <a:off x="685800" y="1804988"/>
            <a:ext cx="7772400" cy="4114800"/>
          </a:xfrm>
        </p:spPr>
        <p:txBody>
          <a:bodyPr/>
          <a:lstStyle/>
          <a:p>
            <a:r>
              <a:rPr lang="en-US" altLang="en-US" sz="1800"/>
              <a:t>Phishing: Phishing involves stealing data, such as a user's password, that an attacker can use to break into a network. Attackers gain access to this data by tricking the victim into revealing it.</a:t>
            </a:r>
          </a:p>
          <a:p>
            <a:r>
              <a:rPr lang="en-CA" altLang="en-US" sz="1800"/>
              <a:t>Email attachments</a:t>
            </a:r>
          </a:p>
          <a:p>
            <a:r>
              <a:rPr lang="en-CA" altLang="en-US" sz="1800"/>
              <a:t>Account takeover: via </a:t>
            </a:r>
            <a:r>
              <a:rPr lang="en-US" altLang="en-US" sz="1800"/>
              <a:t>phishing attack, brute force attack, or purchasing them on the underground market.</a:t>
            </a:r>
          </a:p>
          <a:p>
            <a:r>
              <a:rPr lang="en-CA" altLang="en-US" sz="1800"/>
              <a:t>Lack of encryption</a:t>
            </a:r>
          </a:p>
          <a:p>
            <a:r>
              <a:rPr lang="en-CA" altLang="en-US" sz="1800"/>
              <a:t>Insider threats</a:t>
            </a:r>
          </a:p>
          <a:p>
            <a:r>
              <a:rPr lang="en-CA" altLang="en-US" sz="1800"/>
              <a:t>Vulnerability exploits</a:t>
            </a:r>
          </a:p>
          <a:p>
            <a:r>
              <a:rPr lang="en-CA" altLang="en-US" sz="1800"/>
              <a:t>Browser-based attacks: </a:t>
            </a:r>
            <a:r>
              <a:rPr lang="en-US" altLang="en-US" sz="1800"/>
              <a:t>Attackers can inject malicious code into a website or direct users to a fake website, tricking the browser into executing code that downloads malware or otherwise compromises user devices.</a:t>
            </a:r>
            <a:endParaRPr lang="en-CA" altLang="en-US" sz="1800"/>
          </a:p>
          <a:p>
            <a:r>
              <a:rPr lang="en-CA" altLang="en-US" sz="1800"/>
              <a:t>Application compromise</a:t>
            </a:r>
          </a:p>
          <a:p>
            <a:r>
              <a:rPr lang="en-US" altLang="en-US" sz="1800"/>
              <a:t>Open ports: A port is a virtual entryway into a device. Ports help computers and servers associate network traffic with a given application or process. </a:t>
            </a:r>
            <a:endParaRPr lang="en-CA" altLang="en-US" sz="1800"/>
          </a:p>
        </p:txBody>
      </p:sp>
      <p:sp>
        <p:nvSpPr>
          <p:cNvPr id="128004" name="Slide Number Placeholder 3">
            <a:extLst>
              <a:ext uri="{FF2B5EF4-FFF2-40B4-BE49-F238E27FC236}">
                <a16:creationId xmlns:a16="http://schemas.microsoft.com/office/drawing/2014/main" id="{9DB0D20B-67F0-42D2-8D73-DCBC06C588D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76189CE1-BF51-412F-915D-132BA2912985}" type="slidenum">
              <a:rPr lang="en-US" altLang="en-US" sz="1400" smtClean="0"/>
              <a:pPr>
                <a:spcBef>
                  <a:spcPct val="0"/>
                </a:spcBef>
                <a:buFontTx/>
                <a:buNone/>
              </a:pPr>
              <a:t>121</a:t>
            </a:fld>
            <a:endParaRPr lang="en-US" altLang="en-US" sz="14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71FF7D4E-3C26-43FB-9CEF-C37A2C38C9F3}"/>
              </a:ext>
            </a:extLst>
          </p:cNvPr>
          <p:cNvSpPr>
            <a:spLocks noGrp="1" noChangeArrowheads="1"/>
          </p:cNvSpPr>
          <p:nvPr>
            <p:ph type="title"/>
          </p:nvPr>
        </p:nvSpPr>
        <p:spPr/>
        <p:txBody>
          <a:bodyPr/>
          <a:lstStyle/>
          <a:p>
            <a:r>
              <a:rPr lang="en-US" altLang="en-US" b="1"/>
              <a:t>How can an organization secure its attack vectors?</a:t>
            </a:r>
            <a:endParaRPr lang="en-CA" altLang="en-US"/>
          </a:p>
        </p:txBody>
      </p:sp>
      <p:sp>
        <p:nvSpPr>
          <p:cNvPr id="129027" name="Content Placeholder 2">
            <a:extLst>
              <a:ext uri="{FF2B5EF4-FFF2-40B4-BE49-F238E27FC236}">
                <a16:creationId xmlns:a16="http://schemas.microsoft.com/office/drawing/2014/main" id="{D459724A-A95C-4E47-84A8-0DFB851C7D8A}"/>
              </a:ext>
            </a:extLst>
          </p:cNvPr>
          <p:cNvSpPr>
            <a:spLocks noGrp="1" noChangeArrowheads="1"/>
          </p:cNvSpPr>
          <p:nvPr>
            <p:ph idx="1"/>
          </p:nvPr>
        </p:nvSpPr>
        <p:spPr/>
        <p:txBody>
          <a:bodyPr/>
          <a:lstStyle/>
          <a:p>
            <a:r>
              <a:rPr lang="en-CA" altLang="en-US" sz="2000"/>
              <a:t>Good security practices</a:t>
            </a:r>
          </a:p>
          <a:p>
            <a:r>
              <a:rPr lang="en-CA" altLang="en-US" sz="2000"/>
              <a:t>Encryption</a:t>
            </a:r>
          </a:p>
          <a:p>
            <a:r>
              <a:rPr lang="en-CA" altLang="en-US" sz="2000"/>
              <a:t>Browser isolation</a:t>
            </a:r>
          </a:p>
          <a:p>
            <a:r>
              <a:rPr lang="en-CA" altLang="en-US" sz="2000"/>
              <a:t>Patching vulnerabilities</a:t>
            </a:r>
          </a:p>
          <a:p>
            <a:r>
              <a:rPr lang="en-US" altLang="en-US" sz="2000"/>
              <a:t>Secure access service edge (SASE): is a cloud-based IT model that bundles software-defined networking with network security functions and delivers them from a single service provider</a:t>
            </a:r>
            <a:endParaRPr lang="en-CA" altLang="en-US" sz="2000"/>
          </a:p>
        </p:txBody>
      </p:sp>
      <p:sp>
        <p:nvSpPr>
          <p:cNvPr id="129028" name="Slide Number Placeholder 3">
            <a:extLst>
              <a:ext uri="{FF2B5EF4-FFF2-40B4-BE49-F238E27FC236}">
                <a16:creationId xmlns:a16="http://schemas.microsoft.com/office/drawing/2014/main" id="{0B9420DA-B877-47B4-8C9A-F14679F6601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E0D13A8D-F866-4E6B-9FED-A65BB739FD82}" type="slidenum">
              <a:rPr lang="en-US" altLang="en-US" sz="1400" smtClean="0"/>
              <a:pPr>
                <a:spcBef>
                  <a:spcPct val="0"/>
                </a:spcBef>
                <a:buFontTx/>
                <a:buNone/>
              </a:pPr>
              <a:t>122</a:t>
            </a:fld>
            <a:endParaRPr lang="en-US" altLang="en-US" sz="14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346190-B400-48FD-9C5D-439A3163743A}"/>
              </a:ext>
            </a:extLst>
          </p:cNvPr>
          <p:cNvSpPr/>
          <p:nvPr/>
        </p:nvSpPr>
        <p:spPr>
          <a:xfrm>
            <a:off x="652463" y="1220788"/>
            <a:ext cx="7953375" cy="4524375"/>
          </a:xfrm>
          <a:prstGeom prst="rect">
            <a:avLst/>
          </a:prstGeom>
        </p:spPr>
        <p:txBody>
          <a:bodyPr>
            <a:spAutoFit/>
          </a:bodyPr>
          <a:lstStyle/>
          <a:p>
            <a:pPr algn="ctr">
              <a:defRPr/>
            </a:pPr>
            <a:r>
              <a:rPr lang="en-GB" b="1" u="sng" dirty="0">
                <a:ea typeface="ＭＳ Ｐゴシック" panose="020B0600070205080204" pitchFamily="34" charset="-128"/>
                <a:cs typeface="Times New Roman" panose="02020603050405020304" pitchFamily="18" charset="0"/>
              </a:rPr>
              <a:t>Attack surface </a:t>
            </a:r>
          </a:p>
          <a:p>
            <a:pPr marL="214313" indent="-214313">
              <a:buFont typeface="Wingdings" panose="05000000000000000000" pitchFamily="2" charset="2"/>
              <a:buChar char="ü"/>
              <a:defRPr/>
            </a:pPr>
            <a:r>
              <a:rPr lang="en-GB" dirty="0">
                <a:ea typeface="ＭＳ Ｐゴシック" panose="020B0600070205080204" pitchFamily="34" charset="-128"/>
                <a:cs typeface="Times New Roman" panose="02020603050405020304" pitchFamily="18" charset="0"/>
              </a:rPr>
              <a:t>Attack surface is the </a:t>
            </a:r>
            <a:r>
              <a:rPr lang="en-GB" dirty="0">
                <a:solidFill>
                  <a:srgbClr val="FF0000"/>
                </a:solidFill>
                <a:ea typeface="ＭＳ Ｐゴシック" panose="020B0600070205080204" pitchFamily="34" charset="-128"/>
                <a:cs typeface="Times New Roman" panose="02020603050405020304" pitchFamily="18" charset="0"/>
              </a:rPr>
              <a:t>total sum of all the vulnerabilities </a:t>
            </a:r>
            <a:r>
              <a:rPr lang="en-GB" dirty="0">
                <a:ea typeface="ＭＳ Ｐゴシック" panose="020B0600070205080204" pitchFamily="34" charset="-128"/>
                <a:cs typeface="Times New Roman" panose="02020603050405020304" pitchFamily="18" charset="0"/>
              </a:rPr>
              <a:t>in a given computing device or network that are accessible to the attackers. </a:t>
            </a:r>
          </a:p>
          <a:p>
            <a:pPr marL="214313" indent="-214313">
              <a:buFont typeface="Wingdings" panose="05000000000000000000" pitchFamily="2" charset="2"/>
              <a:buChar char="ü"/>
              <a:defRPr/>
            </a:pPr>
            <a:r>
              <a:rPr lang="en-GB" dirty="0">
                <a:ea typeface="ＭＳ Ｐゴシック" panose="020B0600070205080204" pitchFamily="34" charset="-128"/>
                <a:cs typeface="Times New Roman" panose="02020603050405020304" pitchFamily="18" charset="0"/>
              </a:rPr>
              <a:t>Attack surface may be categorized into different areas:-</a:t>
            </a:r>
          </a:p>
          <a:p>
            <a:pPr marL="557213" lvl="1" indent="-214313">
              <a:buFont typeface="Wingdings" panose="05000000000000000000" pitchFamily="2" charset="2"/>
              <a:buChar char="ü"/>
              <a:defRPr/>
            </a:pPr>
            <a:r>
              <a:rPr lang="en-GB" dirty="0">
                <a:ea typeface="ＭＳ Ｐゴシック" panose="020B0600070205080204" pitchFamily="34" charset="-128"/>
                <a:cs typeface="Times New Roman" panose="02020603050405020304" pitchFamily="18" charset="0"/>
              </a:rPr>
              <a:t>Such as software attack surfaces (open ports on a server).</a:t>
            </a:r>
          </a:p>
          <a:p>
            <a:pPr marL="557213" lvl="1" indent="-214313">
              <a:buFont typeface="Wingdings" panose="05000000000000000000" pitchFamily="2" charset="2"/>
              <a:buChar char="ü"/>
              <a:defRPr/>
            </a:pPr>
            <a:r>
              <a:rPr lang="en-GB" dirty="0">
                <a:ea typeface="ＭＳ Ｐゴシック" panose="020B0600070205080204" pitchFamily="34" charset="-128"/>
                <a:cs typeface="Times New Roman" panose="02020603050405020304" pitchFamily="18" charset="0"/>
              </a:rPr>
              <a:t>Physical attack surfaces (USB ports on a laptop).</a:t>
            </a:r>
          </a:p>
          <a:p>
            <a:pPr marL="557213" lvl="1" indent="-214313">
              <a:buFont typeface="Wingdings" panose="05000000000000000000" pitchFamily="2" charset="2"/>
              <a:buChar char="ü"/>
              <a:defRPr/>
            </a:pPr>
            <a:r>
              <a:rPr lang="en-GB" dirty="0">
                <a:ea typeface="ＭＳ Ｐゴシック" panose="020B0600070205080204" pitchFamily="34" charset="-128"/>
                <a:cs typeface="Times New Roman" panose="02020603050405020304" pitchFamily="18" charset="0"/>
              </a:rPr>
              <a:t>Network attack surfaces (console ports on a router).</a:t>
            </a:r>
          </a:p>
          <a:p>
            <a:pPr marL="557213" lvl="1" indent="-214313">
              <a:buFont typeface="Wingdings" panose="05000000000000000000" pitchFamily="2" charset="2"/>
              <a:buChar char="ü"/>
              <a:defRPr/>
            </a:pPr>
            <a:r>
              <a:rPr lang="en-GB" dirty="0">
                <a:ea typeface="ＭＳ Ｐゴシック" panose="020B0600070205080204" pitchFamily="34" charset="-128"/>
                <a:cs typeface="Times New Roman" panose="02020603050405020304" pitchFamily="18" charset="0"/>
              </a:rPr>
              <a:t>Human/social engineering attack surfaces (employees with access to sensitive information).</a:t>
            </a:r>
          </a:p>
          <a:p>
            <a:pPr marL="214313" indent="-214313">
              <a:buFont typeface="Wingdings" panose="05000000000000000000" pitchFamily="2" charset="2"/>
              <a:buChar char="ü"/>
              <a:defRPr/>
            </a:pPr>
            <a:r>
              <a:rPr lang="en-GB" dirty="0">
                <a:ea typeface="ＭＳ Ｐゴシック" panose="020B0600070205080204" pitchFamily="34" charset="-128"/>
                <a:cs typeface="Times New Roman" panose="02020603050405020304" pitchFamily="18" charset="0"/>
              </a:rPr>
              <a:t>This includes not only Software, OS, Network services and protocols but also domain names and SSL certificates.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27FFD2-EA9B-478D-BCF4-5310C5B7ADD2}"/>
              </a:ext>
            </a:extLst>
          </p:cNvPr>
          <p:cNvSpPr/>
          <p:nvPr/>
        </p:nvSpPr>
        <p:spPr>
          <a:xfrm>
            <a:off x="217488" y="1176338"/>
            <a:ext cx="8401050" cy="4616450"/>
          </a:xfrm>
          <a:prstGeom prst="rect">
            <a:avLst/>
          </a:prstGeom>
          <a:ln w="28575">
            <a:solidFill>
              <a:schemeClr val="tx1"/>
            </a:solidFill>
          </a:ln>
        </p:spPr>
        <p:txBody>
          <a:bodyPr>
            <a:spAutoFit/>
          </a:bodyPr>
          <a:lstStyle/>
          <a:p>
            <a:pPr algn="ctr">
              <a:defRPr/>
            </a:pPr>
            <a:r>
              <a:rPr lang="en-GB" sz="2100" dirty="0">
                <a:ea typeface="ＭＳ Ｐゴシック" panose="020B0600070205080204" pitchFamily="34" charset="-128"/>
              </a:rPr>
              <a:t>	</a:t>
            </a:r>
            <a:r>
              <a:rPr lang="en-GB" sz="2100" b="1" u="sng" dirty="0">
                <a:ea typeface="ＭＳ Ｐゴシック" panose="020B0600070205080204" pitchFamily="34" charset="-128"/>
              </a:rPr>
              <a:t>EXAMPLES OF ATTACK</a:t>
            </a:r>
          </a:p>
          <a:p>
            <a:pPr>
              <a:defRPr/>
            </a:pPr>
            <a:r>
              <a:rPr lang="en-GB" sz="2100" b="1" u="sng" dirty="0">
                <a:ea typeface="ＭＳ Ｐゴシック" panose="020B0600070205080204" pitchFamily="34" charset="-128"/>
              </a:rPr>
              <a:t>Phishing</a:t>
            </a:r>
          </a:p>
          <a:p>
            <a:pPr marL="214313" indent="-214313">
              <a:buFont typeface="Wingdings" panose="05000000000000000000" pitchFamily="2" charset="2"/>
              <a:buChar char="ü"/>
              <a:defRPr/>
            </a:pPr>
            <a:r>
              <a:rPr lang="en-GB" sz="2100" dirty="0">
                <a:ea typeface="ＭＳ Ｐゴシック" panose="020B0600070205080204" pitchFamily="34" charset="-128"/>
              </a:rPr>
              <a:t> Phishing is a attack often used to </a:t>
            </a:r>
            <a:r>
              <a:rPr lang="en-GB" sz="2100" dirty="0">
                <a:solidFill>
                  <a:srgbClr val="FF0000"/>
                </a:solidFill>
                <a:ea typeface="ＭＳ Ｐゴシック" panose="020B0600070205080204" pitchFamily="34" charset="-128"/>
              </a:rPr>
              <a:t>steal user data</a:t>
            </a:r>
            <a:r>
              <a:rPr lang="en-GB" sz="2100" dirty="0">
                <a:ea typeface="ＭＳ Ｐゴシック" panose="020B0600070205080204" pitchFamily="34" charset="-128"/>
              </a:rPr>
              <a:t>, including </a:t>
            </a:r>
            <a:r>
              <a:rPr lang="en-GB" sz="2100" dirty="0">
                <a:solidFill>
                  <a:srgbClr val="FF0000"/>
                </a:solidFill>
                <a:ea typeface="ＭＳ Ｐゴシック" panose="020B0600070205080204" pitchFamily="34" charset="-128"/>
              </a:rPr>
              <a:t>login credential</a:t>
            </a:r>
            <a:r>
              <a:rPr lang="en-GB" sz="2100" dirty="0">
                <a:ea typeface="ＭＳ Ｐゴシック" panose="020B0600070205080204" pitchFamily="34" charset="-128"/>
              </a:rPr>
              <a:t>s and </a:t>
            </a:r>
            <a:r>
              <a:rPr lang="en-GB" sz="2100" dirty="0">
                <a:solidFill>
                  <a:srgbClr val="FF0000"/>
                </a:solidFill>
                <a:ea typeface="ＭＳ Ｐゴシック" panose="020B0600070205080204" pitchFamily="34" charset="-128"/>
              </a:rPr>
              <a:t>credit card numbers</a:t>
            </a:r>
            <a:r>
              <a:rPr lang="en-GB" sz="2100" dirty="0">
                <a:ea typeface="ＭＳ Ｐゴシック" panose="020B0600070205080204" pitchFamily="34" charset="-128"/>
              </a:rPr>
              <a:t>. </a:t>
            </a:r>
          </a:p>
          <a:p>
            <a:pPr marL="214313" indent="-214313">
              <a:buFont typeface="Wingdings" panose="05000000000000000000" pitchFamily="2" charset="2"/>
              <a:buChar char="ü"/>
              <a:defRPr/>
            </a:pPr>
            <a:r>
              <a:rPr lang="en-GB" sz="2100" dirty="0">
                <a:ea typeface="ＭＳ Ｐゴシック" panose="020B0600070205080204" pitchFamily="34" charset="-128"/>
              </a:rPr>
              <a:t>Attacker, masquerading as a trusted entity, </a:t>
            </a:r>
            <a:r>
              <a:rPr lang="en-GB" sz="2100" dirty="0">
                <a:solidFill>
                  <a:srgbClr val="FF0000"/>
                </a:solidFill>
                <a:ea typeface="ＭＳ Ｐゴシック" panose="020B0600070205080204" pitchFamily="34" charset="-128"/>
              </a:rPr>
              <a:t>dupes a victim into opening an email</a:t>
            </a:r>
            <a:r>
              <a:rPr lang="en-GB" sz="2100" dirty="0">
                <a:ea typeface="ＭＳ Ｐゴシック" panose="020B0600070205080204" pitchFamily="34" charset="-128"/>
              </a:rPr>
              <a:t>, </a:t>
            </a:r>
            <a:r>
              <a:rPr lang="en-GB" sz="2100" dirty="0">
                <a:solidFill>
                  <a:srgbClr val="FF0000"/>
                </a:solidFill>
                <a:ea typeface="ＭＳ Ｐゴシック" panose="020B0600070205080204" pitchFamily="34" charset="-128"/>
              </a:rPr>
              <a:t>instant message</a:t>
            </a:r>
            <a:r>
              <a:rPr lang="en-GB" sz="2100" dirty="0">
                <a:ea typeface="ＭＳ Ｐゴシック" panose="020B0600070205080204" pitchFamily="34" charset="-128"/>
              </a:rPr>
              <a:t>, </a:t>
            </a:r>
            <a:r>
              <a:rPr lang="en-GB" sz="2100" dirty="0">
                <a:solidFill>
                  <a:srgbClr val="FF0000"/>
                </a:solidFill>
                <a:ea typeface="ＭＳ Ｐゴシック" panose="020B0600070205080204" pitchFamily="34" charset="-128"/>
              </a:rPr>
              <a:t>text message </a:t>
            </a:r>
            <a:r>
              <a:rPr lang="en-GB" sz="2100" dirty="0">
                <a:ea typeface="ＭＳ Ｐゴシック" panose="020B0600070205080204" pitchFamily="34" charset="-128"/>
              </a:rPr>
              <a:t>or </a:t>
            </a:r>
          </a:p>
          <a:p>
            <a:pPr marL="214313" indent="-214313">
              <a:buFont typeface="Wingdings" panose="05000000000000000000" pitchFamily="2" charset="2"/>
              <a:buChar char="ü"/>
              <a:defRPr/>
            </a:pPr>
            <a:r>
              <a:rPr lang="en-GB" sz="2100" dirty="0">
                <a:ea typeface="ＭＳ Ｐゴシック" panose="020B0600070205080204" pitchFamily="34" charset="-128"/>
              </a:rPr>
              <a:t>Tricked into </a:t>
            </a:r>
            <a:r>
              <a:rPr lang="en-GB" sz="2100" dirty="0">
                <a:solidFill>
                  <a:srgbClr val="FF0000"/>
                </a:solidFill>
                <a:ea typeface="ＭＳ Ｐゴシック" panose="020B0600070205080204" pitchFamily="34" charset="-128"/>
              </a:rPr>
              <a:t>clicking a malicious link</a:t>
            </a:r>
            <a:r>
              <a:rPr lang="en-GB" sz="2100" dirty="0">
                <a:ea typeface="ＭＳ Ｐゴシック" panose="020B0600070205080204" pitchFamily="34" charset="-128"/>
              </a:rPr>
              <a:t>, which can lead to the </a:t>
            </a:r>
            <a:r>
              <a:rPr lang="en-GB" sz="2100" dirty="0">
                <a:solidFill>
                  <a:srgbClr val="FF0000"/>
                </a:solidFill>
                <a:ea typeface="ＭＳ Ｐゴシック" panose="020B0600070205080204" pitchFamily="34" charset="-128"/>
              </a:rPr>
              <a:t>installation of malware</a:t>
            </a:r>
            <a:r>
              <a:rPr lang="en-GB" sz="2100" dirty="0">
                <a:ea typeface="ＭＳ Ｐゴシック" panose="020B0600070205080204" pitchFamily="34" charset="-128"/>
              </a:rPr>
              <a:t>, the freezing of the system as part of a ransomware attack or the revealing of sensitive information.</a:t>
            </a:r>
          </a:p>
          <a:p>
            <a:pPr marL="214313" indent="-214313">
              <a:buFont typeface="Wingdings" panose="05000000000000000000" pitchFamily="2" charset="2"/>
              <a:buChar char="ü"/>
              <a:defRPr/>
            </a:pPr>
            <a:r>
              <a:rPr lang="en-GB" sz="2100" dirty="0">
                <a:ea typeface="ＭＳ Ｐゴシック" panose="020B0600070205080204" pitchFamily="34" charset="-128"/>
              </a:rPr>
              <a:t>Well known phishing attacks are:-</a:t>
            </a:r>
          </a:p>
          <a:p>
            <a:pPr marL="557213" lvl="1" indent="-214313">
              <a:buFont typeface="Wingdings" panose="05000000000000000000" pitchFamily="2" charset="2"/>
              <a:buChar char="ü"/>
              <a:defRPr/>
            </a:pPr>
            <a:r>
              <a:rPr lang="en-GB" sz="2100" dirty="0">
                <a:solidFill>
                  <a:srgbClr val="FF0000"/>
                </a:solidFill>
                <a:ea typeface="ＭＳ Ｐゴシック" panose="020B0600070205080204" pitchFamily="34" charset="-128"/>
              </a:rPr>
              <a:t>Blind phishing</a:t>
            </a:r>
            <a:r>
              <a:rPr lang="en-GB" sz="2100" dirty="0">
                <a:ea typeface="ＭＳ Ｐゴシック" panose="020B0600070205080204" pitchFamily="34" charset="-128"/>
              </a:rPr>
              <a:t>: Send link to many</a:t>
            </a:r>
          </a:p>
          <a:p>
            <a:pPr marL="557213" lvl="1" indent="-214313">
              <a:buFont typeface="Wingdings" panose="05000000000000000000" pitchFamily="2" charset="2"/>
              <a:buChar char="ü"/>
              <a:defRPr/>
            </a:pPr>
            <a:r>
              <a:rPr lang="en-GB" sz="2100" dirty="0">
                <a:solidFill>
                  <a:srgbClr val="FF0000"/>
                </a:solidFill>
                <a:ea typeface="ＭＳ Ｐゴシック" panose="020B0600070205080204" pitchFamily="34" charset="-128"/>
              </a:rPr>
              <a:t>Spear phishing</a:t>
            </a:r>
            <a:r>
              <a:rPr lang="en-GB" sz="2100" dirty="0">
                <a:ea typeface="ＭＳ Ｐゴシック" panose="020B0600070205080204" pitchFamily="34" charset="-128"/>
              </a:rPr>
              <a:t>: Targeted </a:t>
            </a:r>
          </a:p>
          <a:p>
            <a:pPr marL="557213" lvl="1" indent="-214313">
              <a:buFont typeface="Wingdings" panose="05000000000000000000" pitchFamily="2" charset="2"/>
              <a:buChar char="ü"/>
              <a:defRPr/>
            </a:pPr>
            <a:r>
              <a:rPr lang="en-GB" sz="2100" dirty="0">
                <a:solidFill>
                  <a:srgbClr val="FF0000"/>
                </a:solidFill>
                <a:ea typeface="ＭＳ Ｐゴシック" panose="020B0600070205080204" pitchFamily="34" charset="-128"/>
              </a:rPr>
              <a:t>Vishing</a:t>
            </a:r>
            <a:r>
              <a:rPr lang="en-GB" sz="2100" dirty="0">
                <a:ea typeface="ＭＳ Ｐゴシック" panose="020B0600070205080204" pitchFamily="34" charset="-128"/>
              </a:rPr>
              <a:t> (Voice + Phishing: Vishing)</a:t>
            </a:r>
          </a:p>
          <a:p>
            <a:pPr marL="557213" lvl="1" indent="-214313">
              <a:buFont typeface="Wingdings" panose="05000000000000000000" pitchFamily="2" charset="2"/>
              <a:buChar char="ü"/>
              <a:defRPr/>
            </a:pPr>
            <a:r>
              <a:rPr lang="en-GB" sz="2100" dirty="0" err="1">
                <a:solidFill>
                  <a:srgbClr val="FF0000"/>
                </a:solidFill>
                <a:ea typeface="ＭＳ Ｐゴシック" panose="020B0600070205080204" pitchFamily="34" charset="-128"/>
              </a:rPr>
              <a:t>Smishing</a:t>
            </a:r>
            <a:r>
              <a:rPr lang="en-GB" sz="2100" dirty="0">
                <a:ea typeface="ＭＳ Ｐゴシック" panose="020B0600070205080204" pitchFamily="34" charset="-128"/>
              </a:rPr>
              <a:t> (SMS + Phishing: </a:t>
            </a:r>
            <a:r>
              <a:rPr lang="en-GB" sz="2100" dirty="0" err="1">
                <a:ea typeface="ＭＳ Ｐゴシック" panose="020B0600070205080204" pitchFamily="34" charset="-128"/>
              </a:rPr>
              <a:t>Smishing</a:t>
            </a:r>
            <a:r>
              <a:rPr lang="en-GB" sz="2100" dirty="0">
                <a:ea typeface="ＭＳ Ｐゴシック" panose="020B0600070205080204" pitchFamily="34" charset="-128"/>
              </a:rPr>
              <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FE6955-D445-4485-9983-8B08882838EA}"/>
              </a:ext>
            </a:extLst>
          </p:cNvPr>
          <p:cNvSpPr/>
          <p:nvPr/>
        </p:nvSpPr>
        <p:spPr>
          <a:xfrm>
            <a:off x="330200" y="1146175"/>
            <a:ext cx="8269288" cy="4246563"/>
          </a:xfrm>
          <a:prstGeom prst="rect">
            <a:avLst/>
          </a:prstGeom>
        </p:spPr>
        <p:txBody>
          <a:bodyPr>
            <a:spAutoFit/>
          </a:bodyPr>
          <a:lstStyle/>
          <a:p>
            <a:pPr algn="ctr">
              <a:defRPr/>
            </a:pPr>
            <a:r>
              <a:rPr lang="en-GB" sz="1800" b="1" u="sng" dirty="0">
                <a:ea typeface="ＭＳ Ｐゴシック" panose="020B0600070205080204" pitchFamily="34" charset="-128"/>
                <a:cs typeface="Times New Roman" panose="02020603050405020304" pitchFamily="18" charset="0"/>
              </a:rPr>
              <a:t>MAC FLOODING</a:t>
            </a:r>
          </a:p>
          <a:p>
            <a:pPr algn="ctr">
              <a:defRPr/>
            </a:pPr>
            <a:endParaRPr lang="en-GB" sz="1800" b="1" u="sng" dirty="0">
              <a:ea typeface="ＭＳ Ｐゴシック" panose="020B0600070205080204" pitchFamily="34" charset="-128"/>
              <a:cs typeface="Times New Roman" panose="02020603050405020304" pitchFamily="18" charset="0"/>
            </a:endParaRP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Switches maintain a table structure called </a:t>
            </a:r>
            <a:r>
              <a:rPr lang="en-GB" sz="1800" dirty="0">
                <a:solidFill>
                  <a:srgbClr val="FF0000"/>
                </a:solidFill>
                <a:ea typeface="ＭＳ Ｐゴシック" panose="020B0600070205080204" pitchFamily="34" charset="-128"/>
                <a:cs typeface="Times New Roman" panose="02020603050405020304" pitchFamily="18" charset="0"/>
              </a:rPr>
              <a:t>MAC Table </a:t>
            </a:r>
            <a:r>
              <a:rPr lang="en-GB" sz="1800" dirty="0">
                <a:ea typeface="ＭＳ Ｐゴシック" panose="020B0600070205080204" pitchFamily="34" charset="-128"/>
                <a:cs typeface="Times New Roman" panose="02020603050405020304" pitchFamily="18" charset="0"/>
              </a:rPr>
              <a:t>(MAC addresses &amp; Port No). </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The aim of the MAC Flooding is to </a:t>
            </a:r>
            <a:r>
              <a:rPr lang="en-GB" sz="1800" dirty="0">
                <a:solidFill>
                  <a:srgbClr val="FF0000"/>
                </a:solidFill>
                <a:ea typeface="ＭＳ Ｐゴシック" panose="020B0600070205080204" pitchFamily="34" charset="-128"/>
                <a:cs typeface="Times New Roman" panose="02020603050405020304" pitchFamily="18" charset="0"/>
              </a:rPr>
              <a:t>takedown this MAC Table</a:t>
            </a:r>
            <a:r>
              <a:rPr lang="en-GB" sz="1800" dirty="0">
                <a:ea typeface="ＭＳ Ｐゴシック" panose="020B0600070205080204" pitchFamily="34" charset="-128"/>
                <a:cs typeface="Times New Roman" panose="02020603050405020304" pitchFamily="18" charset="0"/>
              </a:rPr>
              <a:t>.</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 Attacker sends </a:t>
            </a:r>
            <a:r>
              <a:rPr lang="en-GB" sz="1800" dirty="0">
                <a:solidFill>
                  <a:srgbClr val="FF0000"/>
                </a:solidFill>
                <a:ea typeface="ＭＳ Ｐゴシック" panose="020B0600070205080204" pitchFamily="34" charset="-128"/>
                <a:cs typeface="Times New Roman" panose="02020603050405020304" pitchFamily="18" charset="0"/>
              </a:rPr>
              <a:t>Ethernet Frames in a huge number </a:t>
            </a:r>
            <a:r>
              <a:rPr lang="en-GB" sz="1800" dirty="0">
                <a:ea typeface="ＭＳ Ｐゴシック" panose="020B0600070205080204" pitchFamily="34" charset="-128"/>
                <a:cs typeface="Times New Roman" panose="02020603050405020304" pitchFamily="18" charset="0"/>
              </a:rPr>
              <a:t>to consume the memory of the switch that stores MAC address table. </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The MAC addresses of legitimate users will be </a:t>
            </a:r>
            <a:r>
              <a:rPr lang="en-GB" sz="1800" dirty="0">
                <a:solidFill>
                  <a:srgbClr val="FF0000"/>
                </a:solidFill>
                <a:ea typeface="ＭＳ Ｐゴシック" panose="020B0600070205080204" pitchFamily="34" charset="-128"/>
                <a:cs typeface="Times New Roman" panose="02020603050405020304" pitchFamily="18" charset="0"/>
              </a:rPr>
              <a:t>pushed out of the MAC Table</a:t>
            </a:r>
            <a:r>
              <a:rPr lang="en-GB" sz="1800" dirty="0">
                <a:ea typeface="ＭＳ Ｐゴシック" panose="020B0600070205080204" pitchFamily="34" charset="-128"/>
                <a:cs typeface="Times New Roman" panose="02020603050405020304" pitchFamily="18" charset="0"/>
              </a:rPr>
              <a:t>.  Now the switch cannot deliver the incoming data to the destination system. So considerable number of incoming frames will be flooded at all ports.</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MAC Address Table is full and it is unable to save new MAC addresses. It will lead the </a:t>
            </a:r>
            <a:r>
              <a:rPr lang="en-GB" sz="1800" dirty="0">
                <a:solidFill>
                  <a:srgbClr val="FF0000"/>
                </a:solidFill>
                <a:ea typeface="ＭＳ Ｐゴシック" panose="020B0600070205080204" pitchFamily="34" charset="-128"/>
                <a:cs typeface="Times New Roman" panose="02020603050405020304" pitchFamily="18" charset="0"/>
              </a:rPr>
              <a:t>switch to enter into a fail-open mode </a:t>
            </a:r>
            <a:r>
              <a:rPr lang="en-GB" sz="1800" dirty="0">
                <a:ea typeface="ＭＳ Ｐゴシック" panose="020B0600070205080204" pitchFamily="34" charset="-128"/>
                <a:cs typeface="Times New Roman" panose="02020603050405020304" pitchFamily="18" charset="0"/>
              </a:rPr>
              <a:t>and the </a:t>
            </a:r>
            <a:r>
              <a:rPr lang="en-GB" sz="1800" dirty="0">
                <a:solidFill>
                  <a:srgbClr val="FF0000"/>
                </a:solidFill>
                <a:ea typeface="ＭＳ Ｐゴシック" panose="020B0600070205080204" pitchFamily="34" charset="-128"/>
                <a:cs typeface="Times New Roman" panose="02020603050405020304" pitchFamily="18" charset="0"/>
              </a:rPr>
              <a:t>switch will now behave same as a network hub</a:t>
            </a:r>
            <a:r>
              <a:rPr lang="en-GB" sz="1800" dirty="0">
                <a:ea typeface="ＭＳ Ｐゴシック" panose="020B0600070205080204" pitchFamily="34" charset="-128"/>
                <a:cs typeface="Times New Roman" panose="02020603050405020304" pitchFamily="18" charset="0"/>
              </a:rPr>
              <a:t>. It will </a:t>
            </a:r>
            <a:r>
              <a:rPr lang="en-GB" sz="1800" dirty="0">
                <a:solidFill>
                  <a:srgbClr val="FF0000"/>
                </a:solidFill>
                <a:ea typeface="ＭＳ Ｐゴシック" panose="020B0600070205080204" pitchFamily="34" charset="-128"/>
                <a:cs typeface="Times New Roman" panose="02020603050405020304" pitchFamily="18" charset="0"/>
              </a:rPr>
              <a:t>forward the incoming data to all ports like a broadcasting</a:t>
            </a:r>
            <a:r>
              <a:rPr lang="en-GB" sz="1800" dirty="0">
                <a:ea typeface="ＭＳ Ｐゴシック" panose="020B0600070205080204" pitchFamily="34" charset="-128"/>
                <a:cs typeface="Times New Roman" panose="02020603050405020304" pitchFamily="18" charset="0"/>
              </a:rPr>
              <a:t>.</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As the attacker is a </a:t>
            </a:r>
            <a:r>
              <a:rPr lang="en-GB" sz="1800" dirty="0">
                <a:solidFill>
                  <a:srgbClr val="FF0000"/>
                </a:solidFill>
                <a:ea typeface="ＭＳ Ｐゴシック" panose="020B0600070205080204" pitchFamily="34" charset="-128"/>
                <a:cs typeface="Times New Roman" panose="02020603050405020304" pitchFamily="18" charset="0"/>
              </a:rPr>
              <a:t>part of the network</a:t>
            </a:r>
            <a:r>
              <a:rPr lang="en-GB" sz="1800" dirty="0">
                <a:ea typeface="ＭＳ Ｐゴシック" panose="020B0600070205080204" pitchFamily="34" charset="-128"/>
                <a:cs typeface="Times New Roman" panose="02020603050405020304" pitchFamily="18" charset="0"/>
              </a:rPr>
              <a:t>, the attacker will </a:t>
            </a:r>
            <a:r>
              <a:rPr lang="en-GB" sz="1800" dirty="0">
                <a:solidFill>
                  <a:srgbClr val="FF0000"/>
                </a:solidFill>
                <a:ea typeface="ＭＳ Ｐゴシック" panose="020B0600070205080204" pitchFamily="34" charset="-128"/>
                <a:cs typeface="Times New Roman" panose="02020603050405020304" pitchFamily="18" charset="0"/>
              </a:rPr>
              <a:t>also get the data packets intended for the victim machine</a:t>
            </a:r>
            <a:r>
              <a:rPr lang="en-GB" sz="1800" dirty="0">
                <a:ea typeface="ＭＳ Ｐゴシック" panose="020B0600070205080204" pitchFamily="34" charset="-128"/>
                <a:cs typeface="Times New Roman" panose="02020603050405020304" pitchFamily="18" charset="0"/>
              </a:rPr>
              <a:t>. So that the attacker will be able to steal sensitive data from the communication.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72AF3E-E327-4E70-97A5-97B37AE1880C}"/>
              </a:ext>
            </a:extLst>
          </p:cNvPr>
          <p:cNvSpPr/>
          <p:nvPr/>
        </p:nvSpPr>
        <p:spPr>
          <a:xfrm>
            <a:off x="587375" y="1144588"/>
            <a:ext cx="8401050" cy="4270375"/>
          </a:xfrm>
          <a:prstGeom prst="rect">
            <a:avLst/>
          </a:prstGeom>
        </p:spPr>
        <p:txBody>
          <a:bodyPr>
            <a:spAutoFit/>
          </a:bodyPr>
          <a:lstStyle/>
          <a:p>
            <a:pPr algn="ctr">
              <a:defRPr/>
            </a:pPr>
            <a:r>
              <a:rPr lang="en-GB" sz="1950" b="1" u="sng" dirty="0">
                <a:ea typeface="ＭＳ Ｐゴシック" panose="020B0600070205080204" pitchFamily="34" charset="-128"/>
                <a:cs typeface="Times New Roman" panose="02020603050405020304" pitchFamily="18" charset="0"/>
              </a:rPr>
              <a:t>DOS AND DDOS ATTACKS</a:t>
            </a:r>
          </a:p>
          <a:p>
            <a:pPr algn="ctr">
              <a:defRPr/>
            </a:pPr>
            <a:endParaRPr lang="en-GB" sz="2100" b="1" u="sng" dirty="0">
              <a:ea typeface="ＭＳ Ｐゴシック" panose="020B0600070205080204" pitchFamily="34" charset="-128"/>
              <a:cs typeface="Times New Roman" panose="02020603050405020304" pitchFamily="18" charset="0"/>
            </a:endParaRPr>
          </a:p>
          <a:p>
            <a:pPr marL="214313" indent="-214313">
              <a:buFont typeface="Wingdings" panose="05000000000000000000" pitchFamily="2" charset="2"/>
              <a:buChar char="ü"/>
              <a:defRPr/>
            </a:pPr>
            <a:r>
              <a:rPr lang="en-GB" sz="2100" dirty="0">
                <a:ea typeface="ＭＳ Ｐゴシック" panose="020B0600070205080204" pitchFamily="34" charset="-128"/>
                <a:cs typeface="Times New Roman" panose="02020603050405020304" pitchFamily="18" charset="0"/>
              </a:rPr>
              <a:t>A denial-of-service (</a:t>
            </a:r>
            <a:r>
              <a:rPr lang="en-GB" sz="2100" b="1" dirty="0">
                <a:ea typeface="ＭＳ Ｐゴシック" panose="020B0600070205080204" pitchFamily="34" charset="-128"/>
                <a:cs typeface="Times New Roman" panose="02020603050405020304" pitchFamily="18" charset="0"/>
              </a:rPr>
              <a:t>DoS</a:t>
            </a:r>
            <a:r>
              <a:rPr lang="en-GB" sz="2100" dirty="0">
                <a:ea typeface="ＭＳ Ｐゴシック" panose="020B0600070205080204" pitchFamily="34" charset="-128"/>
                <a:cs typeface="Times New Roman" panose="02020603050405020304" pitchFamily="18" charset="0"/>
              </a:rPr>
              <a:t>) is an </a:t>
            </a:r>
            <a:r>
              <a:rPr lang="en-GB" sz="2100" b="1" dirty="0">
                <a:ea typeface="ＭＳ Ｐゴシック" panose="020B0600070205080204" pitchFamily="34" charset="-128"/>
                <a:cs typeface="Times New Roman" panose="02020603050405020304" pitchFamily="18" charset="0"/>
              </a:rPr>
              <a:t>attack</a:t>
            </a:r>
            <a:r>
              <a:rPr lang="en-GB" sz="2100" dirty="0">
                <a:ea typeface="ＭＳ Ｐゴシック" panose="020B0600070205080204" pitchFamily="34" charset="-128"/>
                <a:cs typeface="Times New Roman" panose="02020603050405020304" pitchFamily="18" charset="0"/>
              </a:rPr>
              <a:t> where the </a:t>
            </a:r>
            <a:r>
              <a:rPr lang="en-GB" sz="2100" dirty="0">
                <a:solidFill>
                  <a:srgbClr val="FF0000"/>
                </a:solidFill>
                <a:ea typeface="ＭＳ Ｐゴシック" panose="020B0600070205080204" pitchFamily="34" charset="-128"/>
                <a:cs typeface="Times New Roman" panose="02020603050405020304" pitchFamily="18" charset="0"/>
              </a:rPr>
              <a:t>attackers attempt to prevent legitimate users from accessing the service</a:t>
            </a:r>
            <a:r>
              <a:rPr lang="en-GB" sz="2100" dirty="0">
                <a:ea typeface="ＭＳ Ｐゴシック" panose="020B0600070205080204" pitchFamily="34" charset="-128"/>
                <a:cs typeface="Times New Roman" panose="02020603050405020304" pitchFamily="18" charset="0"/>
              </a:rPr>
              <a:t>.</a:t>
            </a:r>
          </a:p>
          <a:p>
            <a:pPr marL="214313" indent="-214313">
              <a:buFont typeface="Wingdings" panose="05000000000000000000" pitchFamily="2" charset="2"/>
              <a:buChar char="ü"/>
              <a:defRPr/>
            </a:pPr>
            <a:r>
              <a:rPr lang="en-GB" sz="2100" dirty="0">
                <a:ea typeface="ＭＳ Ｐゴシック" panose="020B0600070205080204" pitchFamily="34" charset="-128"/>
                <a:cs typeface="Times New Roman" panose="02020603050405020304" pitchFamily="18" charset="0"/>
              </a:rPr>
              <a:t>In a </a:t>
            </a:r>
            <a:r>
              <a:rPr lang="en-GB" sz="2100" b="1" dirty="0">
                <a:ea typeface="ＭＳ Ｐゴシック" panose="020B0600070205080204" pitchFamily="34" charset="-128"/>
                <a:cs typeface="Times New Roman" panose="02020603050405020304" pitchFamily="18" charset="0"/>
              </a:rPr>
              <a:t>DoS attack</a:t>
            </a:r>
            <a:r>
              <a:rPr lang="en-GB" sz="2100" dirty="0">
                <a:ea typeface="ＭＳ Ｐゴシック" panose="020B0600070205080204" pitchFamily="34" charset="-128"/>
                <a:cs typeface="Times New Roman" panose="02020603050405020304" pitchFamily="18" charset="0"/>
              </a:rPr>
              <a:t>, the attacker usually sends excessive messages asking the network or server to authenticate requests that have invalid return addresses.</a:t>
            </a:r>
          </a:p>
          <a:p>
            <a:pPr>
              <a:defRPr/>
            </a:pPr>
            <a:r>
              <a:rPr lang="en-GB" sz="2100" b="1" u="sng" dirty="0" err="1">
                <a:ea typeface="ＭＳ Ｐゴシック" panose="020B0600070205080204" pitchFamily="34" charset="-128"/>
                <a:cs typeface="Times New Roman" panose="02020603050405020304" pitchFamily="18" charset="0"/>
              </a:rPr>
              <a:t>DDoS</a:t>
            </a:r>
            <a:endParaRPr lang="en-GB" sz="2100" b="1" u="sng" dirty="0">
              <a:ea typeface="ＭＳ Ｐゴシック" panose="020B0600070205080204" pitchFamily="34" charset="-128"/>
              <a:cs typeface="Times New Roman" panose="02020603050405020304" pitchFamily="18" charset="0"/>
            </a:endParaRPr>
          </a:p>
          <a:p>
            <a:pPr marL="214313" indent="-214313">
              <a:buFont typeface="Wingdings" panose="05000000000000000000" pitchFamily="2" charset="2"/>
              <a:buChar char="ü"/>
              <a:defRPr/>
            </a:pPr>
            <a:r>
              <a:rPr lang="en-GB" sz="2100" dirty="0">
                <a:ea typeface="ＭＳ Ｐゴシック" panose="020B0600070205080204" pitchFamily="34" charset="-128"/>
                <a:cs typeface="Times New Roman" panose="02020603050405020304" pitchFamily="18" charset="0"/>
              </a:rPr>
              <a:t>Denial of Service (</a:t>
            </a:r>
            <a:r>
              <a:rPr lang="en-GB" sz="2100" b="1" dirty="0">
                <a:ea typeface="ＭＳ Ｐゴシック" panose="020B0600070205080204" pitchFamily="34" charset="-128"/>
                <a:cs typeface="Times New Roman" panose="02020603050405020304" pitchFamily="18" charset="0"/>
              </a:rPr>
              <a:t>DoS</a:t>
            </a:r>
            <a:r>
              <a:rPr lang="en-GB" sz="2100" dirty="0">
                <a:ea typeface="ＭＳ Ｐゴシック" panose="020B0600070205080204" pitchFamily="34" charset="-128"/>
                <a:cs typeface="Times New Roman" panose="02020603050405020304" pitchFamily="18" charset="0"/>
              </a:rPr>
              <a:t>) </a:t>
            </a:r>
            <a:r>
              <a:rPr lang="en-GB" sz="2100" b="1" dirty="0">
                <a:ea typeface="ＭＳ Ｐゴシック" panose="020B0600070205080204" pitchFamily="34" charset="-128"/>
                <a:cs typeface="Times New Roman" panose="02020603050405020304" pitchFamily="18" charset="0"/>
              </a:rPr>
              <a:t>attack</a:t>
            </a:r>
            <a:r>
              <a:rPr lang="en-GB" sz="2100" dirty="0">
                <a:ea typeface="ＭＳ Ｐゴシック" panose="020B0600070205080204" pitchFamily="34" charset="-128"/>
                <a:cs typeface="Times New Roman" panose="02020603050405020304" pitchFamily="18" charset="0"/>
              </a:rPr>
              <a:t> is </a:t>
            </a:r>
            <a:r>
              <a:rPr lang="en-GB" sz="2100" b="1" dirty="0">
                <a:ea typeface="ＭＳ Ｐゴシック" panose="020B0600070205080204" pitchFamily="34" charset="-128"/>
                <a:cs typeface="Times New Roman" panose="02020603050405020304" pitchFamily="18" charset="0"/>
              </a:rPr>
              <a:t>different</a:t>
            </a:r>
            <a:r>
              <a:rPr lang="en-GB" sz="2100" dirty="0">
                <a:ea typeface="ＭＳ Ｐゴシック" panose="020B0600070205080204" pitchFamily="34" charset="-128"/>
                <a:cs typeface="Times New Roman" panose="02020603050405020304" pitchFamily="18" charset="0"/>
              </a:rPr>
              <a:t> from a </a:t>
            </a:r>
            <a:r>
              <a:rPr lang="en-GB" sz="2100" b="1" dirty="0" err="1">
                <a:ea typeface="ＭＳ Ｐゴシック" panose="020B0600070205080204" pitchFamily="34" charset="-128"/>
                <a:cs typeface="Times New Roman" panose="02020603050405020304" pitchFamily="18" charset="0"/>
              </a:rPr>
              <a:t>DDoS</a:t>
            </a:r>
            <a:r>
              <a:rPr lang="en-GB" sz="2100" b="1" dirty="0">
                <a:ea typeface="ＭＳ Ｐゴシック" panose="020B0600070205080204" pitchFamily="34" charset="-128"/>
                <a:cs typeface="Times New Roman" panose="02020603050405020304" pitchFamily="18" charset="0"/>
              </a:rPr>
              <a:t> attack</a:t>
            </a:r>
            <a:r>
              <a:rPr lang="en-GB" sz="2100" dirty="0">
                <a:ea typeface="ＭＳ Ｐゴシック" panose="020B0600070205080204" pitchFamily="34" charset="-128"/>
                <a:cs typeface="Times New Roman" panose="02020603050405020304" pitchFamily="18" charset="0"/>
              </a:rPr>
              <a:t>.</a:t>
            </a:r>
          </a:p>
          <a:p>
            <a:pPr marL="214313" indent="-214313">
              <a:buFont typeface="Wingdings" panose="05000000000000000000" pitchFamily="2" charset="2"/>
              <a:buChar char="ü"/>
              <a:defRPr/>
            </a:pPr>
            <a:r>
              <a:rPr lang="en-GB" sz="2100" b="1" dirty="0">
                <a:ea typeface="ＭＳ Ｐゴシック" panose="020B0600070205080204" pitchFamily="34" charset="-128"/>
                <a:cs typeface="Times New Roman" panose="02020603050405020304" pitchFamily="18" charset="0"/>
              </a:rPr>
              <a:t>DoS attack</a:t>
            </a:r>
            <a:r>
              <a:rPr lang="en-GB" sz="2100" dirty="0">
                <a:ea typeface="ＭＳ Ｐゴシック" panose="020B0600070205080204" pitchFamily="34" charset="-128"/>
                <a:cs typeface="Times New Roman" panose="02020603050405020304" pitchFamily="18" charset="0"/>
              </a:rPr>
              <a:t> typically uses </a:t>
            </a:r>
            <a:r>
              <a:rPr lang="en-GB" sz="2100" dirty="0">
                <a:solidFill>
                  <a:srgbClr val="FF0000"/>
                </a:solidFill>
                <a:ea typeface="ＭＳ Ｐゴシック" panose="020B0600070205080204" pitchFamily="34" charset="-128"/>
                <a:cs typeface="Times New Roman" panose="02020603050405020304" pitchFamily="18" charset="0"/>
              </a:rPr>
              <a:t>one computer and one Internet connection </a:t>
            </a:r>
            <a:r>
              <a:rPr lang="en-GB" sz="2100" dirty="0">
                <a:ea typeface="ＭＳ Ｐゴシック" panose="020B0600070205080204" pitchFamily="34" charset="-128"/>
                <a:cs typeface="Times New Roman" panose="02020603050405020304" pitchFamily="18" charset="0"/>
              </a:rPr>
              <a:t>to flood a targeted system or resource. </a:t>
            </a:r>
          </a:p>
          <a:p>
            <a:pPr marL="214313" indent="-214313">
              <a:buFont typeface="Wingdings" panose="05000000000000000000" pitchFamily="2" charset="2"/>
              <a:buChar char="ü"/>
              <a:defRPr/>
            </a:pPr>
            <a:r>
              <a:rPr lang="en-GB" sz="2100" b="1" dirty="0" err="1">
                <a:ea typeface="ＭＳ Ｐゴシック" panose="020B0600070205080204" pitchFamily="34" charset="-128"/>
                <a:cs typeface="Times New Roman" panose="02020603050405020304" pitchFamily="18" charset="0"/>
              </a:rPr>
              <a:t>DDoS</a:t>
            </a:r>
            <a:r>
              <a:rPr lang="en-GB" sz="2100" b="1" dirty="0">
                <a:ea typeface="ＭＳ Ｐゴシック" panose="020B0600070205080204" pitchFamily="34" charset="-128"/>
                <a:cs typeface="Times New Roman" panose="02020603050405020304" pitchFamily="18" charset="0"/>
              </a:rPr>
              <a:t> attack</a:t>
            </a:r>
            <a:r>
              <a:rPr lang="en-GB" sz="2100" dirty="0">
                <a:ea typeface="ＭＳ Ｐゴシック" panose="020B0600070205080204" pitchFamily="34" charset="-128"/>
                <a:cs typeface="Times New Roman" panose="02020603050405020304" pitchFamily="18" charset="0"/>
              </a:rPr>
              <a:t> uses </a:t>
            </a:r>
            <a:r>
              <a:rPr lang="en-GB" sz="2100" dirty="0">
                <a:solidFill>
                  <a:srgbClr val="FF0000"/>
                </a:solidFill>
                <a:ea typeface="ＭＳ Ｐゴシック" panose="020B0600070205080204" pitchFamily="34" charset="-128"/>
                <a:cs typeface="Times New Roman" panose="02020603050405020304" pitchFamily="18" charset="0"/>
              </a:rPr>
              <a:t>multiple computers and Internet connections to flood the targeted resource</a:t>
            </a:r>
            <a:r>
              <a:rPr lang="en-GB" sz="2100" dirty="0">
                <a:ea typeface="ＭＳ Ｐゴシック" panose="020B0600070205080204" pitchFamily="34" charset="-128"/>
                <a:cs typeface="Times New Roman" panose="02020603050405020304" pitchFamily="18" charset="0"/>
              </a:rPr>
              <a: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a:extLst>
              <a:ext uri="{FF2B5EF4-FFF2-40B4-BE49-F238E27FC236}">
                <a16:creationId xmlns:a16="http://schemas.microsoft.com/office/drawing/2014/main" id="{91AE5F30-A42C-4B5D-8A7D-1AA594DAC130}"/>
              </a:ext>
            </a:extLst>
          </p:cNvPr>
          <p:cNvSpPr>
            <a:spLocks noChangeArrowheads="1"/>
          </p:cNvSpPr>
          <p:nvPr/>
        </p:nvSpPr>
        <p:spPr bwMode="auto">
          <a:xfrm>
            <a:off x="434975" y="1636713"/>
            <a:ext cx="8202613" cy="42481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57175" indent="-257175">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GB" altLang="en-US" sz="1500">
                <a:solidFill>
                  <a:srgbClr val="000000"/>
                </a:solidFill>
                <a:cs typeface="Times New Roman" panose="02020603050405020304" pitchFamily="18" charset="0"/>
              </a:rPr>
              <a:t>Address Resolution Protocol (ARP) is a protocol that enables network communications to reach a specific device on the network. </a:t>
            </a:r>
          </a:p>
          <a:p>
            <a:pPr>
              <a:spcBef>
                <a:spcPct val="0"/>
              </a:spcBef>
              <a:buFont typeface="Wingdings" panose="05000000000000000000" pitchFamily="2" charset="2"/>
              <a:buChar char="ü"/>
            </a:pPr>
            <a:r>
              <a:rPr lang="en-GB" altLang="en-US" sz="1500">
                <a:solidFill>
                  <a:srgbClr val="000000"/>
                </a:solidFill>
                <a:cs typeface="Times New Roman" panose="02020603050405020304" pitchFamily="18" charset="0"/>
              </a:rPr>
              <a:t>ARP translates Internet Protocol (IP) addresses to a Media Access Control (MAC) address, and vice versa. </a:t>
            </a:r>
          </a:p>
          <a:p>
            <a:pPr>
              <a:spcBef>
                <a:spcPct val="0"/>
              </a:spcBef>
              <a:buFont typeface="Wingdings" panose="05000000000000000000" pitchFamily="2" charset="2"/>
              <a:buChar char="ü"/>
            </a:pPr>
            <a:r>
              <a:rPr lang="en-GB" altLang="en-US" sz="1500">
                <a:solidFill>
                  <a:srgbClr val="000000"/>
                </a:solidFill>
                <a:cs typeface="Times New Roman" panose="02020603050405020304" pitchFamily="18" charset="0"/>
              </a:rPr>
              <a:t>Most commonly, devices use ARP to contact the router or gateway that enables them to connect to the Internet.</a:t>
            </a:r>
          </a:p>
          <a:p>
            <a:pPr>
              <a:spcBef>
                <a:spcPct val="0"/>
              </a:spcBef>
              <a:buFont typeface="Wingdings" panose="05000000000000000000" pitchFamily="2" charset="2"/>
              <a:buChar char="ü"/>
            </a:pPr>
            <a:r>
              <a:rPr lang="en-GB" altLang="en-US" sz="1500">
                <a:solidFill>
                  <a:srgbClr val="000000"/>
                </a:solidFill>
                <a:cs typeface="Times New Roman" panose="02020603050405020304" pitchFamily="18" charset="0"/>
              </a:rPr>
              <a:t>Hosts maintain an ARP cache, a mapping table between IP addresses and MAC addresses, and use it to connect to destinations on the network. If the host doesn’t know the MAC address for a certain IP address, it sends out an ARP request packet, asking other machines on the network for the matching MAC address. </a:t>
            </a:r>
          </a:p>
          <a:p>
            <a:pPr>
              <a:spcBef>
                <a:spcPct val="0"/>
              </a:spcBef>
              <a:buFont typeface="Wingdings" panose="05000000000000000000" pitchFamily="2" charset="2"/>
              <a:buChar char="ü"/>
            </a:pPr>
            <a:r>
              <a:rPr lang="en-GB" altLang="en-US" sz="1500">
                <a:solidFill>
                  <a:srgbClr val="000000"/>
                </a:solidFill>
                <a:cs typeface="Times New Roman" panose="02020603050405020304" pitchFamily="18" charset="0"/>
              </a:rPr>
              <a:t>The ARP protocol was not designed for security, so it does not verify that a response to an ARP request really comes from an authorized party. It also lets hosts accept ARP responses even if they never sent out a request. </a:t>
            </a:r>
          </a:p>
          <a:p>
            <a:pPr>
              <a:spcBef>
                <a:spcPct val="0"/>
              </a:spcBef>
              <a:buFont typeface="Wingdings" panose="05000000000000000000" pitchFamily="2" charset="2"/>
              <a:buChar char="ü"/>
            </a:pPr>
            <a:r>
              <a:rPr lang="en-GB" altLang="en-US" sz="1500">
                <a:solidFill>
                  <a:srgbClr val="000000"/>
                </a:solidFill>
                <a:cs typeface="Times New Roman" panose="02020603050405020304" pitchFamily="18" charset="0"/>
              </a:rPr>
              <a:t>This is a weak point in the ARP protocol, which opens the door to ARP spoofing attacks.</a:t>
            </a:r>
          </a:p>
          <a:p>
            <a:pPr>
              <a:spcBef>
                <a:spcPct val="0"/>
              </a:spcBef>
              <a:buFont typeface="Wingdings" panose="05000000000000000000" pitchFamily="2" charset="2"/>
              <a:buChar char="ü"/>
            </a:pPr>
            <a:r>
              <a:rPr lang="en-GB" altLang="en-US" sz="1500">
                <a:solidFill>
                  <a:srgbClr val="000000"/>
                </a:solidFill>
                <a:cs typeface="Times New Roman" panose="02020603050405020304" pitchFamily="18" charset="0"/>
              </a:rPr>
              <a:t>ARP only works with 32-bit IP addresses in the older IPv4 standard. </a:t>
            </a:r>
          </a:p>
          <a:p>
            <a:pPr>
              <a:spcBef>
                <a:spcPct val="0"/>
              </a:spcBef>
              <a:buFont typeface="Wingdings" panose="05000000000000000000" pitchFamily="2" charset="2"/>
              <a:buChar char="ü"/>
            </a:pPr>
            <a:r>
              <a:rPr lang="en-GB" altLang="en-US" sz="1500">
                <a:solidFill>
                  <a:srgbClr val="000000"/>
                </a:solidFill>
                <a:cs typeface="Times New Roman" panose="02020603050405020304" pitchFamily="18" charset="0"/>
              </a:rPr>
              <a:t>The newer IPv6 protocol uses a different protocol, Neighbor Discovery Protocol (NDP), which is secure and uses cryptographic keys to verify host identities. However, since most of the Internet still uses the older IPv4 protocol, ARP remains in wide use.</a:t>
            </a:r>
          </a:p>
        </p:txBody>
      </p:sp>
      <p:sp>
        <p:nvSpPr>
          <p:cNvPr id="134147" name="Rectangle 4">
            <a:extLst>
              <a:ext uri="{FF2B5EF4-FFF2-40B4-BE49-F238E27FC236}">
                <a16:creationId xmlns:a16="http://schemas.microsoft.com/office/drawing/2014/main" id="{8696C32B-4C68-4DD1-AF32-DCCBFEAB530C}"/>
              </a:ext>
            </a:extLst>
          </p:cNvPr>
          <p:cNvSpPr>
            <a:spLocks noChangeArrowheads="1"/>
          </p:cNvSpPr>
          <p:nvPr/>
        </p:nvSpPr>
        <p:spPr bwMode="auto">
          <a:xfrm>
            <a:off x="3709988" y="1101725"/>
            <a:ext cx="1431925" cy="3698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a:solidFill>
                  <a:srgbClr val="000000"/>
                </a:solidFill>
                <a:latin typeface="Inter"/>
              </a:rPr>
              <a:t>ARP Protocol</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298BDB-654D-4FF0-979C-40182510CB81}"/>
              </a:ext>
            </a:extLst>
          </p:cNvPr>
          <p:cNvSpPr/>
          <p:nvPr/>
        </p:nvSpPr>
        <p:spPr>
          <a:xfrm>
            <a:off x="627063" y="1516063"/>
            <a:ext cx="7335837" cy="4340225"/>
          </a:xfrm>
          <a:prstGeom prst="rect">
            <a:avLst/>
          </a:prstGeom>
          <a:ln w="28575">
            <a:solidFill>
              <a:schemeClr val="tx1"/>
            </a:solidFill>
          </a:ln>
        </p:spPr>
        <p:txBody>
          <a:bodyPr>
            <a:spAutoFit/>
          </a:bodyPr>
          <a:lstStyle/>
          <a:p>
            <a:pPr marL="257175" indent="-257175">
              <a:buFont typeface="Wingdings" panose="05000000000000000000" pitchFamily="2" charset="2"/>
              <a:buChar char="ü"/>
              <a:defRPr/>
            </a:pPr>
            <a:r>
              <a:rPr lang="en-GB" sz="1725" dirty="0">
                <a:solidFill>
                  <a:srgbClr val="292929"/>
                </a:solidFill>
                <a:cs typeface="Times New Roman" panose="02020603050405020304" pitchFamily="18" charset="0"/>
              </a:rPr>
              <a:t>In a network, computers use the </a:t>
            </a:r>
            <a:r>
              <a:rPr lang="en-GB" sz="1725" b="1" dirty="0">
                <a:solidFill>
                  <a:srgbClr val="292929"/>
                </a:solidFill>
                <a:cs typeface="Times New Roman" panose="02020603050405020304" pitchFamily="18" charset="0"/>
              </a:rPr>
              <a:t>IP Address</a:t>
            </a:r>
            <a:r>
              <a:rPr lang="en-GB" sz="1725" dirty="0">
                <a:solidFill>
                  <a:srgbClr val="292929"/>
                </a:solidFill>
                <a:cs typeface="Times New Roman" panose="02020603050405020304" pitchFamily="18" charset="0"/>
              </a:rPr>
              <a:t> to communicate with other devices, however, in reality, the communication happens over the </a:t>
            </a:r>
            <a:r>
              <a:rPr lang="en-GB" sz="1725" b="1" dirty="0">
                <a:solidFill>
                  <a:srgbClr val="292929"/>
                </a:solidFill>
                <a:cs typeface="Times New Roman" panose="02020603050405020304" pitchFamily="18" charset="0"/>
              </a:rPr>
              <a:t>MAC Address. </a:t>
            </a:r>
          </a:p>
          <a:p>
            <a:pPr marL="257175" indent="-257175">
              <a:buFont typeface="Wingdings" panose="05000000000000000000" pitchFamily="2" charset="2"/>
              <a:buChar char="ü"/>
              <a:defRPr/>
            </a:pPr>
            <a:r>
              <a:rPr lang="en-GB" sz="1725" b="1" dirty="0">
                <a:solidFill>
                  <a:srgbClr val="292929"/>
                </a:solidFill>
                <a:cs typeface="Times New Roman" panose="02020603050405020304" pitchFamily="18" charset="0"/>
              </a:rPr>
              <a:t>ARP is used to find out the MAC Address of a particular device whose IP address is known.</a:t>
            </a:r>
            <a:r>
              <a:rPr lang="en-GB" sz="1725" dirty="0">
                <a:solidFill>
                  <a:srgbClr val="292929"/>
                </a:solidFill>
                <a:cs typeface="Times New Roman" panose="02020603050405020304" pitchFamily="18" charset="0"/>
              </a:rPr>
              <a:t> </a:t>
            </a:r>
          </a:p>
          <a:p>
            <a:pPr marL="257175" indent="-257175">
              <a:buFont typeface="Wingdings" panose="05000000000000000000" pitchFamily="2" charset="2"/>
              <a:buChar char="ü"/>
              <a:defRPr/>
            </a:pPr>
            <a:r>
              <a:rPr lang="en-GB" sz="1725" dirty="0">
                <a:solidFill>
                  <a:srgbClr val="292929"/>
                </a:solidFill>
                <a:cs typeface="Times New Roman" panose="02020603050405020304" pitchFamily="18" charset="0"/>
              </a:rPr>
              <a:t>For instance, a device wants to communicate with the other device on the network, then the sending device uses ARP to find the MAC Address of the device that it wants to communicate with. </a:t>
            </a:r>
          </a:p>
          <a:p>
            <a:pPr marL="257175" indent="-257175">
              <a:buFont typeface="Wingdings" panose="05000000000000000000" pitchFamily="2" charset="2"/>
              <a:buChar char="ü"/>
              <a:defRPr/>
            </a:pPr>
            <a:r>
              <a:rPr lang="en-GB" sz="1725" dirty="0">
                <a:solidFill>
                  <a:srgbClr val="292929"/>
                </a:solidFill>
                <a:cs typeface="Times New Roman" panose="02020603050405020304" pitchFamily="18" charset="0"/>
              </a:rPr>
              <a:t>ARP involves two steps to find the MAC address:</a:t>
            </a:r>
          </a:p>
          <a:p>
            <a:pPr marL="600075" lvl="1" indent="-257175">
              <a:buFont typeface="Wingdings" panose="05000000000000000000" pitchFamily="2" charset="2"/>
              <a:buChar char="ü"/>
              <a:defRPr/>
            </a:pPr>
            <a:r>
              <a:rPr lang="en-GB" sz="1725" dirty="0">
                <a:solidFill>
                  <a:srgbClr val="292929"/>
                </a:solidFill>
                <a:cs typeface="Times New Roman" panose="02020603050405020304" pitchFamily="18" charset="0"/>
              </a:rPr>
              <a:t>The sending device sends an </a:t>
            </a:r>
            <a:r>
              <a:rPr lang="en-GB" sz="1725" b="1" dirty="0">
                <a:solidFill>
                  <a:srgbClr val="292929"/>
                </a:solidFill>
                <a:cs typeface="Times New Roman" panose="02020603050405020304" pitchFamily="18" charset="0"/>
              </a:rPr>
              <a:t>ARP Request</a:t>
            </a:r>
            <a:r>
              <a:rPr lang="en-GB" sz="1725" dirty="0">
                <a:solidFill>
                  <a:srgbClr val="292929"/>
                </a:solidFill>
                <a:cs typeface="Times New Roman" panose="02020603050405020304" pitchFamily="18" charset="0"/>
              </a:rPr>
              <a:t> containing the IP Address of the device it wants to communicate with. This request is broadcasted meaning every device in the network will receive this but only the device with the intended IP address will respond.</a:t>
            </a:r>
          </a:p>
          <a:p>
            <a:pPr marL="600075" lvl="1" indent="-257175">
              <a:buFont typeface="Wingdings" panose="05000000000000000000" pitchFamily="2" charset="2"/>
              <a:buChar char="ü"/>
              <a:defRPr/>
            </a:pPr>
            <a:r>
              <a:rPr lang="en-GB" sz="1725" dirty="0">
                <a:solidFill>
                  <a:srgbClr val="292929"/>
                </a:solidFill>
                <a:cs typeface="Times New Roman" panose="02020603050405020304" pitchFamily="18" charset="0"/>
              </a:rPr>
              <a:t>After receiving the broadcast message, the device with the IP address equal to the IP address in the message will send an </a:t>
            </a:r>
            <a:r>
              <a:rPr lang="en-GB" sz="1725" b="1" dirty="0">
                <a:solidFill>
                  <a:srgbClr val="292929"/>
                </a:solidFill>
                <a:cs typeface="Times New Roman" panose="02020603050405020304" pitchFamily="18" charset="0"/>
              </a:rPr>
              <a:t>ARP Response</a:t>
            </a:r>
            <a:r>
              <a:rPr lang="en-GB" sz="1725" dirty="0">
                <a:solidFill>
                  <a:srgbClr val="292929"/>
                </a:solidFill>
                <a:cs typeface="Times New Roman" panose="02020603050405020304" pitchFamily="18" charset="0"/>
              </a:rPr>
              <a:t> containing its MAC Address to the sender.</a:t>
            </a:r>
          </a:p>
        </p:txBody>
      </p:sp>
      <p:sp>
        <p:nvSpPr>
          <p:cNvPr id="135171" name="Rectangle 4">
            <a:extLst>
              <a:ext uri="{FF2B5EF4-FFF2-40B4-BE49-F238E27FC236}">
                <a16:creationId xmlns:a16="http://schemas.microsoft.com/office/drawing/2014/main" id="{9BEB17EB-811C-48D9-99B3-F4E647496883}"/>
              </a:ext>
            </a:extLst>
          </p:cNvPr>
          <p:cNvSpPr>
            <a:spLocks noChangeArrowheads="1"/>
          </p:cNvSpPr>
          <p:nvPr/>
        </p:nvSpPr>
        <p:spPr bwMode="auto">
          <a:xfrm>
            <a:off x="2747963" y="1030288"/>
            <a:ext cx="5091112" cy="3698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a:solidFill>
                  <a:srgbClr val="292929"/>
                </a:solidFill>
                <a:cs typeface="Times New Roman" panose="02020603050405020304" pitchFamily="18" charset="0"/>
              </a:rPr>
              <a:t>What Address Resolution Protocol (ARP) Works?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3">
            <a:extLst>
              <a:ext uri="{FF2B5EF4-FFF2-40B4-BE49-F238E27FC236}">
                <a16:creationId xmlns:a16="http://schemas.microsoft.com/office/drawing/2014/main" id="{253E4509-E198-44EF-B97C-C8B1B657B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370013"/>
            <a:ext cx="7138987"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extBox 4">
            <a:extLst>
              <a:ext uri="{FF2B5EF4-FFF2-40B4-BE49-F238E27FC236}">
                <a16:creationId xmlns:a16="http://schemas.microsoft.com/office/drawing/2014/main" id="{11BB3448-7338-4949-B63F-9C4CFBC59626}"/>
              </a:ext>
            </a:extLst>
          </p:cNvPr>
          <p:cNvSpPr txBox="1">
            <a:spLocks noChangeArrowheads="1"/>
          </p:cNvSpPr>
          <p:nvPr/>
        </p:nvSpPr>
        <p:spPr bwMode="auto">
          <a:xfrm>
            <a:off x="3870325" y="1054100"/>
            <a:ext cx="1806575" cy="3698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a:t>ARP REQUEST</a:t>
            </a:r>
            <a:endParaRPr lang="en-IN" altLang="en-US" sz="18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262" y="1587041"/>
            <a:ext cx="8928589" cy="4247317"/>
          </a:xfrm>
          <a:prstGeom prst="rect">
            <a:avLst/>
          </a:prstGeom>
        </p:spPr>
        <p:txBody>
          <a:bodyPr wrap="square">
            <a:spAutoFit/>
          </a:bodyPr>
          <a:lstStyle/>
          <a:p>
            <a:pPr marL="214313" indent="-214313">
              <a:buFont typeface="Wingdings" panose="05000000000000000000" pitchFamily="2" charset="2"/>
              <a:buChar char="ü"/>
            </a:pPr>
            <a:r>
              <a:rPr lang="en-GB" sz="1800" dirty="0"/>
              <a:t>Maintains reliability of </a:t>
            </a:r>
            <a:r>
              <a:rPr lang="en-GB" sz="1800" dirty="0" err="1"/>
              <a:t>comn</a:t>
            </a:r>
            <a:r>
              <a:rPr lang="en-GB" sz="1800" dirty="0"/>
              <a:t> (through segmentation, flow control and error control).</a:t>
            </a:r>
          </a:p>
          <a:p>
            <a:pPr marL="214313" indent="-214313">
              <a:buFont typeface="Wingdings" panose="05000000000000000000" pitchFamily="2" charset="2"/>
              <a:buChar char="ü"/>
            </a:pPr>
            <a:r>
              <a:rPr lang="en-GB" sz="1800" dirty="0"/>
              <a:t>Data received from session layer is divided into segments- small data units are called segments.</a:t>
            </a:r>
          </a:p>
          <a:p>
            <a:pPr marL="557213" lvl="1" indent="-214313">
              <a:buFont typeface="Wingdings" panose="05000000000000000000" pitchFamily="2" charset="2"/>
              <a:buChar char="ü"/>
            </a:pPr>
            <a:r>
              <a:rPr lang="en-GB" sz="1800" dirty="0"/>
              <a:t>Each segment contains source &amp; destination port number.</a:t>
            </a:r>
          </a:p>
          <a:p>
            <a:pPr marL="557213" lvl="1" indent="-214313">
              <a:buFont typeface="Wingdings" panose="05000000000000000000" pitchFamily="2" charset="2"/>
              <a:buChar char="ü"/>
            </a:pPr>
            <a:r>
              <a:rPr lang="en-GB" sz="1800" dirty="0"/>
              <a:t>Port No. helps to direct each segment to correct Appl.</a:t>
            </a:r>
          </a:p>
          <a:p>
            <a:pPr marL="557213" lvl="1" indent="-214313">
              <a:buFont typeface="Wingdings" panose="05000000000000000000" pitchFamily="2" charset="2"/>
              <a:buChar char="ü"/>
            </a:pPr>
            <a:r>
              <a:rPr lang="en-GB" sz="1800" dirty="0"/>
              <a:t>Sequence No. helps to reassemble the segment in correct order to form correct message at </a:t>
            </a:r>
            <a:r>
              <a:rPr lang="en-GB" sz="1800" dirty="0" err="1"/>
              <a:t>Rxr</a:t>
            </a:r>
            <a:r>
              <a:rPr lang="en-GB" sz="1800" dirty="0"/>
              <a:t>.</a:t>
            </a:r>
          </a:p>
          <a:p>
            <a:pPr marL="214313" indent="-214313">
              <a:buFont typeface="Wingdings" panose="05000000000000000000" pitchFamily="2" charset="2"/>
              <a:buChar char="ü"/>
            </a:pPr>
            <a:r>
              <a:rPr lang="en-GB" sz="1800" dirty="0"/>
              <a:t>Flow Control.</a:t>
            </a:r>
          </a:p>
          <a:p>
            <a:pPr marL="557213" lvl="1" indent="-214313">
              <a:buFont typeface="Wingdings" panose="05000000000000000000" pitchFamily="2" charset="2"/>
              <a:buChar char="ü"/>
            </a:pPr>
            <a:r>
              <a:rPr lang="en-GB" sz="1800" dirty="0"/>
              <a:t>Controls amount of data being transmitted.</a:t>
            </a:r>
          </a:p>
          <a:p>
            <a:pPr marL="557213" lvl="1" indent="-214313">
              <a:buFont typeface="Wingdings" panose="05000000000000000000" pitchFamily="2" charset="2"/>
              <a:buChar char="ü"/>
            </a:pPr>
            <a:r>
              <a:rPr lang="en-GB" sz="1800" dirty="0"/>
              <a:t>Data </a:t>
            </a:r>
            <a:r>
              <a:rPr lang="en-GB" sz="1800" dirty="0" err="1"/>
              <a:t>txn</a:t>
            </a:r>
            <a:r>
              <a:rPr lang="en-GB" sz="1800" dirty="0"/>
              <a:t> rate can </a:t>
            </a:r>
            <a:r>
              <a:rPr lang="en-GB" sz="1800" dirty="0" err="1"/>
              <a:t>incr</a:t>
            </a:r>
            <a:r>
              <a:rPr lang="en-GB" sz="1800" dirty="0"/>
              <a:t>/decrease based on the request of </a:t>
            </a:r>
            <a:r>
              <a:rPr lang="en-GB" sz="1800" dirty="0" err="1"/>
              <a:t>Rxr</a:t>
            </a:r>
            <a:r>
              <a:rPr lang="en-GB" sz="1800" dirty="0"/>
              <a:t>.</a:t>
            </a:r>
          </a:p>
          <a:p>
            <a:pPr marL="214313" indent="-214313">
              <a:buFont typeface="Wingdings" panose="05000000000000000000" pitchFamily="2" charset="2"/>
              <a:buChar char="ü"/>
            </a:pPr>
            <a:r>
              <a:rPr lang="en-GB" sz="1800" dirty="0"/>
              <a:t>Error Control.</a:t>
            </a:r>
          </a:p>
          <a:p>
            <a:pPr marL="557213" lvl="1" indent="-214313">
              <a:buFont typeface="Wingdings" panose="05000000000000000000" pitchFamily="2" charset="2"/>
              <a:buChar char="ü"/>
            </a:pPr>
            <a:r>
              <a:rPr lang="en-GB" sz="1800" dirty="0"/>
              <a:t>If some data doesn’t arrive at destination, Automatic repeat request to retransmit the loss or corrupted data.</a:t>
            </a:r>
          </a:p>
          <a:p>
            <a:pPr marL="557213" lvl="1" indent="-214313">
              <a:buFont typeface="Wingdings" panose="05000000000000000000" pitchFamily="2" charset="2"/>
              <a:buChar char="ü"/>
            </a:pPr>
            <a:r>
              <a:rPr lang="en-GB" sz="1800" dirty="0"/>
              <a:t>A group of bit called checksum is added to each segment to find out the </a:t>
            </a:r>
            <a:r>
              <a:rPr lang="en-GB" sz="1800" dirty="0" err="1"/>
              <a:t>Rxd</a:t>
            </a:r>
            <a:r>
              <a:rPr lang="en-GB" sz="1800" dirty="0"/>
              <a:t> corrupted segment.</a:t>
            </a:r>
          </a:p>
        </p:txBody>
      </p:sp>
      <p:sp>
        <p:nvSpPr>
          <p:cNvPr id="5" name="Rectangle 4"/>
          <p:cNvSpPr/>
          <p:nvPr/>
        </p:nvSpPr>
        <p:spPr>
          <a:xfrm>
            <a:off x="3689905" y="1147376"/>
            <a:ext cx="2440283" cy="369332"/>
          </a:xfrm>
          <a:prstGeom prst="rect">
            <a:avLst/>
          </a:prstGeom>
        </p:spPr>
        <p:txBody>
          <a:bodyPr wrap="none">
            <a:spAutoFit/>
          </a:bodyPr>
          <a:lstStyle/>
          <a:p>
            <a:r>
              <a:rPr lang="en-GB" sz="1800" b="1" u="sng" dirty="0"/>
              <a:t>TRANSPORT LAYER</a:t>
            </a:r>
            <a:endParaRPr lang="en-IN" sz="1800" b="1" u="sng" dirty="0"/>
          </a:p>
        </p:txBody>
      </p:sp>
    </p:spTree>
    <p:extLst>
      <p:ext uri="{BB962C8B-B14F-4D97-AF65-F5344CB8AC3E}">
        <p14:creationId xmlns:p14="http://schemas.microsoft.com/office/powerpoint/2010/main" val="9845286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3">
            <a:extLst>
              <a:ext uri="{FF2B5EF4-FFF2-40B4-BE49-F238E27FC236}">
                <a16:creationId xmlns:a16="http://schemas.microsoft.com/office/drawing/2014/main" id="{F726E13A-61E0-4017-BADF-904985288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938" y="1584325"/>
            <a:ext cx="619125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extBox 4">
            <a:extLst>
              <a:ext uri="{FF2B5EF4-FFF2-40B4-BE49-F238E27FC236}">
                <a16:creationId xmlns:a16="http://schemas.microsoft.com/office/drawing/2014/main" id="{C6873B48-0C36-445E-B1DC-19663FFE7B3B}"/>
              </a:ext>
            </a:extLst>
          </p:cNvPr>
          <p:cNvSpPr txBox="1">
            <a:spLocks noChangeArrowheads="1"/>
          </p:cNvSpPr>
          <p:nvPr/>
        </p:nvSpPr>
        <p:spPr bwMode="auto">
          <a:xfrm>
            <a:off x="3836988" y="1190625"/>
            <a:ext cx="1922462" cy="36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a:t>ARP RESPONSE</a:t>
            </a:r>
            <a:endParaRPr lang="en-IN" altLang="en-US" sz="1800" b="1"/>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a:extLst>
              <a:ext uri="{FF2B5EF4-FFF2-40B4-BE49-F238E27FC236}">
                <a16:creationId xmlns:a16="http://schemas.microsoft.com/office/drawing/2014/main" id="{7A837FD5-322F-4076-8179-7D69B9FBB464}"/>
              </a:ext>
            </a:extLst>
          </p:cNvPr>
          <p:cNvSpPr>
            <a:spLocks noChangeArrowheads="1"/>
          </p:cNvSpPr>
          <p:nvPr/>
        </p:nvSpPr>
        <p:spPr bwMode="auto">
          <a:xfrm>
            <a:off x="601663" y="1908175"/>
            <a:ext cx="7842250" cy="37861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28625" indent="-428625">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GB" altLang="en-US" sz="2400">
                <a:solidFill>
                  <a:srgbClr val="292929"/>
                </a:solidFill>
                <a:cs typeface="Times New Roman" panose="02020603050405020304" pitchFamily="18" charset="0"/>
              </a:rPr>
              <a:t>ARP spoofing is a </a:t>
            </a:r>
            <a:r>
              <a:rPr lang="en-GB" altLang="en-US" sz="2400" b="1">
                <a:solidFill>
                  <a:srgbClr val="292929"/>
                </a:solidFill>
                <a:cs typeface="Times New Roman" panose="02020603050405020304" pitchFamily="18" charset="0"/>
              </a:rPr>
              <a:t>Man In The Middle (MITM)</a:t>
            </a:r>
            <a:r>
              <a:rPr lang="en-GB" altLang="en-US" sz="2400">
                <a:solidFill>
                  <a:srgbClr val="292929"/>
                </a:solidFill>
                <a:cs typeface="Times New Roman" panose="02020603050405020304" pitchFamily="18" charset="0"/>
              </a:rPr>
              <a:t> attack in which the attacker (hacker) sends forged ARP Messages. </a:t>
            </a:r>
          </a:p>
          <a:p>
            <a:pPr>
              <a:spcBef>
                <a:spcPct val="0"/>
              </a:spcBef>
              <a:buFont typeface="Wingdings" panose="05000000000000000000" pitchFamily="2" charset="2"/>
              <a:buChar char="ü"/>
            </a:pPr>
            <a:r>
              <a:rPr lang="en-GB" altLang="en-US" sz="2400">
                <a:solidFill>
                  <a:srgbClr val="292929"/>
                </a:solidFill>
                <a:cs typeface="Times New Roman" panose="02020603050405020304" pitchFamily="18" charset="0"/>
              </a:rPr>
              <a:t>This allows the attacker to pretend as a legitimate user as it links the attacker machine’s MAC Address to the legitimate IP Address of the victim machine. </a:t>
            </a:r>
          </a:p>
          <a:p>
            <a:pPr>
              <a:spcBef>
                <a:spcPct val="0"/>
              </a:spcBef>
              <a:buFont typeface="Wingdings" panose="05000000000000000000" pitchFamily="2" charset="2"/>
              <a:buChar char="ü"/>
            </a:pPr>
            <a:r>
              <a:rPr lang="en-GB" altLang="en-US" sz="2400">
                <a:solidFill>
                  <a:srgbClr val="292929"/>
                </a:solidFill>
                <a:cs typeface="Times New Roman" panose="02020603050405020304" pitchFamily="18" charset="0"/>
              </a:rPr>
              <a:t>Once the MAC Address has been linked the attacker will now receive the messages intended for the legitimate IP Address(victim machine).</a:t>
            </a:r>
          </a:p>
          <a:p>
            <a:pPr>
              <a:spcBef>
                <a:spcPct val="0"/>
              </a:spcBef>
              <a:buFont typeface="Wingdings" panose="05000000000000000000" pitchFamily="2" charset="2"/>
              <a:buChar char="ü"/>
            </a:pPr>
            <a:r>
              <a:rPr lang="en-GB" altLang="en-US" sz="2400">
                <a:solidFill>
                  <a:srgbClr val="292929"/>
                </a:solidFill>
                <a:cs typeface="Times New Roman" panose="02020603050405020304" pitchFamily="18" charset="0"/>
              </a:rPr>
              <a:t> Furthermore, ARP Spoofing allows the attacker can intercept, modify, and drop the incoming messages.</a:t>
            </a:r>
          </a:p>
        </p:txBody>
      </p:sp>
      <p:sp>
        <p:nvSpPr>
          <p:cNvPr id="138243" name="Rectangle 4">
            <a:extLst>
              <a:ext uri="{FF2B5EF4-FFF2-40B4-BE49-F238E27FC236}">
                <a16:creationId xmlns:a16="http://schemas.microsoft.com/office/drawing/2014/main" id="{DDA02C95-CEA9-4FA5-B102-79E2EDA20E59}"/>
              </a:ext>
            </a:extLst>
          </p:cNvPr>
          <p:cNvSpPr>
            <a:spLocks noChangeArrowheads="1"/>
          </p:cNvSpPr>
          <p:nvPr/>
        </p:nvSpPr>
        <p:spPr bwMode="auto">
          <a:xfrm>
            <a:off x="3228975" y="1411288"/>
            <a:ext cx="2116138" cy="3238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500" b="1">
                <a:solidFill>
                  <a:srgbClr val="292929"/>
                </a:solidFill>
                <a:cs typeface="Times New Roman" panose="02020603050405020304" pitchFamily="18" charset="0"/>
              </a:rPr>
              <a:t>What is ARP Spoofing?</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3">
            <a:extLst>
              <a:ext uri="{FF2B5EF4-FFF2-40B4-BE49-F238E27FC236}">
                <a16:creationId xmlns:a16="http://schemas.microsoft.com/office/drawing/2014/main" id="{557C5CDD-D1D0-4524-8022-D8FEB3290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1843088"/>
            <a:ext cx="6602413"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extBox 4">
            <a:extLst>
              <a:ext uri="{FF2B5EF4-FFF2-40B4-BE49-F238E27FC236}">
                <a16:creationId xmlns:a16="http://schemas.microsoft.com/office/drawing/2014/main" id="{B5E5156A-6561-442B-842F-3DE9769735FF}"/>
              </a:ext>
            </a:extLst>
          </p:cNvPr>
          <p:cNvSpPr txBox="1">
            <a:spLocks noChangeArrowheads="1"/>
          </p:cNvSpPr>
          <p:nvPr/>
        </p:nvSpPr>
        <p:spPr bwMode="auto">
          <a:xfrm>
            <a:off x="3429000" y="1298575"/>
            <a:ext cx="2513013" cy="3698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a:t>NORMAL NETWORK</a:t>
            </a:r>
            <a:endParaRPr lang="en-IN" altLang="en-US" sz="1800" b="1"/>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3">
            <a:extLst>
              <a:ext uri="{FF2B5EF4-FFF2-40B4-BE49-F238E27FC236}">
                <a16:creationId xmlns:a16="http://schemas.microsoft.com/office/drawing/2014/main" id="{FD66F24D-38ED-4F50-A03B-5CCD1F277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1844675"/>
            <a:ext cx="6399213"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TextBox 4">
            <a:extLst>
              <a:ext uri="{FF2B5EF4-FFF2-40B4-BE49-F238E27FC236}">
                <a16:creationId xmlns:a16="http://schemas.microsoft.com/office/drawing/2014/main" id="{D3141467-D018-421A-8987-6777C5BCB347}"/>
              </a:ext>
            </a:extLst>
          </p:cNvPr>
          <p:cNvSpPr txBox="1">
            <a:spLocks noChangeArrowheads="1"/>
          </p:cNvSpPr>
          <p:nvPr/>
        </p:nvSpPr>
        <p:spPr bwMode="auto">
          <a:xfrm>
            <a:off x="3611563" y="1312863"/>
            <a:ext cx="1909762" cy="36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a:t>ARP SPOOFING</a:t>
            </a:r>
            <a:endParaRPr lang="en-IN" altLang="en-US" sz="1800" b="1"/>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4">
            <a:extLst>
              <a:ext uri="{FF2B5EF4-FFF2-40B4-BE49-F238E27FC236}">
                <a16:creationId xmlns:a16="http://schemas.microsoft.com/office/drawing/2014/main" id="{4FD85770-56D6-4F71-9F2A-2E3A473E4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2159000"/>
            <a:ext cx="4627563"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5" name="Rectangle 5">
            <a:extLst>
              <a:ext uri="{FF2B5EF4-FFF2-40B4-BE49-F238E27FC236}">
                <a16:creationId xmlns:a16="http://schemas.microsoft.com/office/drawing/2014/main" id="{F51ADBFD-8988-4C86-8F65-5C13F25C8E75}"/>
              </a:ext>
            </a:extLst>
          </p:cNvPr>
          <p:cNvSpPr>
            <a:spLocks noChangeArrowheads="1"/>
          </p:cNvSpPr>
          <p:nvPr/>
        </p:nvSpPr>
        <p:spPr bwMode="auto">
          <a:xfrm>
            <a:off x="4849813" y="2644775"/>
            <a:ext cx="4114800" cy="2032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GB" altLang="en-US" sz="2100">
                <a:solidFill>
                  <a:srgbClr val="292929"/>
                </a:solidFill>
                <a:cs typeface="Times New Roman" panose="02020603050405020304" pitchFamily="18" charset="0"/>
              </a:rPr>
              <a:t>In ARP Spoofing, the hacker simply fools the </a:t>
            </a:r>
            <a:r>
              <a:rPr lang="en-GB" altLang="en-US" sz="2100" b="1">
                <a:solidFill>
                  <a:srgbClr val="292929"/>
                </a:solidFill>
                <a:cs typeface="Times New Roman" panose="02020603050405020304" pitchFamily="18" charset="0"/>
              </a:rPr>
              <a:t>access point</a:t>
            </a:r>
            <a:r>
              <a:rPr lang="en-GB" altLang="en-US" sz="2100">
                <a:solidFill>
                  <a:srgbClr val="292929"/>
                </a:solidFill>
                <a:cs typeface="Times New Roman" panose="02020603050405020304" pitchFamily="18" charset="0"/>
              </a:rPr>
              <a:t> and the </a:t>
            </a:r>
            <a:r>
              <a:rPr lang="en-GB" altLang="en-US" sz="2100" b="1">
                <a:solidFill>
                  <a:srgbClr val="292929"/>
                </a:solidFill>
                <a:cs typeface="Times New Roman" panose="02020603050405020304" pitchFamily="18" charset="0"/>
              </a:rPr>
              <a:t>victim </a:t>
            </a:r>
            <a:r>
              <a:rPr lang="en-GB" altLang="en-US" sz="2100">
                <a:solidFill>
                  <a:srgbClr val="292929"/>
                </a:solidFill>
                <a:cs typeface="Times New Roman" panose="02020603050405020304" pitchFamily="18" charset="0"/>
              </a:rPr>
              <a:t>by pretending as the </a:t>
            </a:r>
            <a:r>
              <a:rPr lang="en-GB" altLang="en-US" sz="2100" b="1">
                <a:solidFill>
                  <a:srgbClr val="292929"/>
                </a:solidFill>
                <a:cs typeface="Times New Roman" panose="02020603050405020304" pitchFamily="18" charset="0"/>
              </a:rPr>
              <a:t>access point</a:t>
            </a:r>
            <a:r>
              <a:rPr lang="en-GB" altLang="en-US" sz="2100">
                <a:solidFill>
                  <a:srgbClr val="292929"/>
                </a:solidFill>
                <a:cs typeface="Times New Roman" panose="02020603050405020304" pitchFamily="18" charset="0"/>
              </a:rPr>
              <a:t> in front of the </a:t>
            </a:r>
            <a:r>
              <a:rPr lang="en-GB" altLang="en-US" sz="2100" b="1">
                <a:solidFill>
                  <a:srgbClr val="292929"/>
                </a:solidFill>
                <a:cs typeface="Times New Roman" panose="02020603050405020304" pitchFamily="18" charset="0"/>
              </a:rPr>
              <a:t>victim</a:t>
            </a:r>
            <a:r>
              <a:rPr lang="en-GB" altLang="en-US" sz="2100">
                <a:solidFill>
                  <a:srgbClr val="292929"/>
                </a:solidFill>
                <a:cs typeface="Times New Roman" panose="02020603050405020304" pitchFamily="18" charset="0"/>
              </a:rPr>
              <a:t> and as the </a:t>
            </a:r>
            <a:r>
              <a:rPr lang="en-GB" altLang="en-US" sz="2100" b="1">
                <a:solidFill>
                  <a:srgbClr val="292929"/>
                </a:solidFill>
                <a:cs typeface="Times New Roman" panose="02020603050405020304" pitchFamily="18" charset="0"/>
              </a:rPr>
              <a:t>victim</a:t>
            </a:r>
            <a:r>
              <a:rPr lang="en-GB" altLang="en-US" sz="2100">
                <a:solidFill>
                  <a:srgbClr val="292929"/>
                </a:solidFill>
                <a:cs typeface="Times New Roman" panose="02020603050405020304" pitchFamily="18" charset="0"/>
              </a:rPr>
              <a:t> in front of the </a:t>
            </a:r>
            <a:r>
              <a:rPr lang="en-GB" altLang="en-US" sz="2100" b="1">
                <a:solidFill>
                  <a:srgbClr val="292929"/>
                </a:solidFill>
                <a:cs typeface="Times New Roman" panose="02020603050405020304" pitchFamily="18" charset="0"/>
              </a:rPr>
              <a:t>access point</a:t>
            </a:r>
            <a:r>
              <a:rPr lang="en-GB" altLang="en-US" sz="2100">
                <a:solidFill>
                  <a:srgbClr val="292929"/>
                </a:solidFill>
                <a:cs typeface="Times New Roman" panose="02020603050405020304" pitchFamily="18" charset="0"/>
              </a:rPr>
              <a:t>.</a:t>
            </a:r>
            <a:endParaRPr lang="en-IN" altLang="en-US" sz="2100">
              <a:cs typeface="Times New Roman" panose="02020603050405020304" pitchFamily="18" charset="0"/>
            </a:endParaRPr>
          </a:p>
        </p:txBody>
      </p:sp>
      <p:sp>
        <p:nvSpPr>
          <p:cNvPr id="141316" name="TextBox 6">
            <a:extLst>
              <a:ext uri="{FF2B5EF4-FFF2-40B4-BE49-F238E27FC236}">
                <a16:creationId xmlns:a16="http://schemas.microsoft.com/office/drawing/2014/main" id="{5786567D-EE5E-4FBE-AD0F-6F32DBC2F4AB}"/>
              </a:ext>
            </a:extLst>
          </p:cNvPr>
          <p:cNvSpPr txBox="1">
            <a:spLocks noChangeArrowheads="1"/>
          </p:cNvSpPr>
          <p:nvPr/>
        </p:nvSpPr>
        <p:spPr bwMode="auto">
          <a:xfrm>
            <a:off x="3611563" y="1312863"/>
            <a:ext cx="1909762" cy="36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a:t>ARP SPOOFING</a:t>
            </a:r>
            <a:endParaRPr lang="en-IN" altLang="en-US" sz="1800" b="1"/>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a:extLst>
              <a:ext uri="{FF2B5EF4-FFF2-40B4-BE49-F238E27FC236}">
                <a16:creationId xmlns:a16="http://schemas.microsoft.com/office/drawing/2014/main" id="{7E32824C-DC59-4C88-9E0F-3A79D1AC355F}"/>
              </a:ext>
            </a:extLst>
          </p:cNvPr>
          <p:cNvSpPr>
            <a:spLocks noChangeArrowheads="1"/>
          </p:cNvSpPr>
          <p:nvPr/>
        </p:nvSpPr>
        <p:spPr bwMode="auto">
          <a:xfrm>
            <a:off x="479425" y="1436688"/>
            <a:ext cx="7889875" cy="45243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57175" indent="-257175">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600075" indent="-257175">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GB" altLang="en-US" sz="1800">
                <a:solidFill>
                  <a:srgbClr val="000000"/>
                </a:solidFill>
                <a:cs typeface="Times New Roman" panose="02020603050405020304" pitchFamily="18" charset="0"/>
              </a:rPr>
              <a:t>An ARP spoofing, also known as ARP poisoning, is a </a:t>
            </a:r>
            <a:r>
              <a:rPr lang="en-GB" altLang="en-US" sz="1800" u="sng">
                <a:solidFill>
                  <a:srgbClr val="285AE6"/>
                </a:solidFill>
                <a:cs typeface="Times New Roman" panose="02020603050405020304" pitchFamily="18" charset="0"/>
                <a:hlinkClick r:id="rId2"/>
              </a:rPr>
              <a:t>Man in the Middle</a:t>
            </a:r>
            <a:r>
              <a:rPr lang="en-GB" altLang="en-US" sz="1800">
                <a:solidFill>
                  <a:srgbClr val="000000"/>
                </a:solidFill>
                <a:cs typeface="Times New Roman" panose="02020603050405020304" pitchFamily="18" charset="0"/>
              </a:rPr>
              <a:t> (MitM) attack that allows attackers to intercept communication between network devices. </a:t>
            </a:r>
          </a:p>
          <a:p>
            <a:pPr>
              <a:spcBef>
                <a:spcPct val="0"/>
              </a:spcBef>
              <a:buFont typeface="Wingdings" panose="05000000000000000000" pitchFamily="2" charset="2"/>
              <a:buChar char="ü"/>
            </a:pPr>
            <a:r>
              <a:rPr lang="en-GB" altLang="en-US" sz="1800">
                <a:solidFill>
                  <a:srgbClr val="000000"/>
                </a:solidFill>
                <a:cs typeface="Times New Roman" panose="02020603050405020304" pitchFamily="18" charset="0"/>
              </a:rPr>
              <a:t>The attack works as follows:-</a:t>
            </a:r>
          </a:p>
          <a:p>
            <a:pPr lvl="1">
              <a:spcBef>
                <a:spcPct val="0"/>
              </a:spcBef>
              <a:buFont typeface="Wingdings" panose="05000000000000000000" pitchFamily="2" charset="2"/>
              <a:buChar char="ü"/>
            </a:pPr>
            <a:r>
              <a:rPr lang="en-GB" altLang="en-US" sz="1800">
                <a:solidFill>
                  <a:srgbClr val="000000"/>
                </a:solidFill>
                <a:cs typeface="Times New Roman" panose="02020603050405020304" pitchFamily="18" charset="0"/>
              </a:rPr>
              <a:t>The attacker must have access to the network. They scan the network to determine the IP addresses of at least two devices⁠—let’s say these are a workstation and a router. </a:t>
            </a:r>
          </a:p>
          <a:p>
            <a:pPr lvl="1">
              <a:spcBef>
                <a:spcPct val="0"/>
              </a:spcBef>
              <a:buFont typeface="Wingdings" panose="05000000000000000000" pitchFamily="2" charset="2"/>
              <a:buChar char="ü"/>
            </a:pPr>
            <a:r>
              <a:rPr lang="en-GB" altLang="en-US" sz="1800">
                <a:solidFill>
                  <a:srgbClr val="000000"/>
                </a:solidFill>
                <a:cs typeface="Times New Roman" panose="02020603050405020304" pitchFamily="18" charset="0"/>
              </a:rPr>
              <a:t>The attacker uses a spoofing tool, such as Ettercap, Arpspoof or Driftnet, to send out forged ARP responses. </a:t>
            </a:r>
          </a:p>
          <a:p>
            <a:pPr lvl="1">
              <a:spcBef>
                <a:spcPct val="0"/>
              </a:spcBef>
              <a:buFont typeface="Wingdings" panose="05000000000000000000" pitchFamily="2" charset="2"/>
              <a:buChar char="ü"/>
            </a:pPr>
            <a:r>
              <a:rPr lang="en-GB" altLang="en-US" sz="1800">
                <a:solidFill>
                  <a:srgbClr val="000000"/>
                </a:solidFill>
                <a:cs typeface="Times New Roman" panose="02020603050405020304" pitchFamily="18" charset="0"/>
              </a:rPr>
              <a:t>The forged responses advertise that the correct MAC address for both IP addresses, belonging to the router and workstation, is the attacker’s MAC address. This fools both router and workstation to connect to the attacker’s machine, instead of to each other.</a:t>
            </a:r>
          </a:p>
          <a:p>
            <a:pPr lvl="1">
              <a:spcBef>
                <a:spcPct val="0"/>
              </a:spcBef>
              <a:buFont typeface="Wingdings" panose="05000000000000000000" pitchFamily="2" charset="2"/>
              <a:buChar char="ü"/>
            </a:pPr>
            <a:r>
              <a:rPr lang="en-GB" altLang="en-US" sz="1800">
                <a:solidFill>
                  <a:srgbClr val="000000"/>
                </a:solidFill>
                <a:cs typeface="Times New Roman" panose="02020603050405020304" pitchFamily="18" charset="0"/>
              </a:rPr>
              <a:t>The two devices update their ARP cache entries and from that point onwards, communicate with the attacker instead of directly with each other.</a:t>
            </a:r>
          </a:p>
          <a:p>
            <a:pPr lvl="1">
              <a:spcBef>
                <a:spcPct val="0"/>
              </a:spcBef>
              <a:buFont typeface="Wingdings" panose="05000000000000000000" pitchFamily="2" charset="2"/>
              <a:buChar char="ü"/>
            </a:pPr>
            <a:r>
              <a:rPr lang="en-GB" altLang="en-US" sz="1800">
                <a:solidFill>
                  <a:srgbClr val="000000"/>
                </a:solidFill>
                <a:cs typeface="Times New Roman" panose="02020603050405020304" pitchFamily="18" charset="0"/>
              </a:rPr>
              <a:t>The attacker is now secretly in the middle of all communications.</a:t>
            </a:r>
          </a:p>
        </p:txBody>
      </p:sp>
      <p:sp>
        <p:nvSpPr>
          <p:cNvPr id="5" name="Rectangle 4">
            <a:extLst>
              <a:ext uri="{FF2B5EF4-FFF2-40B4-BE49-F238E27FC236}">
                <a16:creationId xmlns:a16="http://schemas.microsoft.com/office/drawing/2014/main" id="{55F2A58D-C010-490E-AB75-65722B2FB907}"/>
              </a:ext>
            </a:extLst>
          </p:cNvPr>
          <p:cNvSpPr/>
          <p:nvPr/>
        </p:nvSpPr>
        <p:spPr>
          <a:xfrm>
            <a:off x="2239963" y="1076325"/>
            <a:ext cx="4910137" cy="312738"/>
          </a:xfrm>
          <a:prstGeom prst="rect">
            <a:avLst/>
          </a:prstGeom>
          <a:ln w="38100">
            <a:solidFill>
              <a:schemeClr val="tx1"/>
            </a:solidFill>
          </a:ln>
        </p:spPr>
        <p:txBody>
          <a:bodyPr wrap="none">
            <a:spAutoFit/>
          </a:bodyPr>
          <a:lstStyle/>
          <a:p>
            <a:pPr>
              <a:defRPr/>
            </a:pPr>
            <a:r>
              <a:rPr lang="en-GB" sz="1425" b="1" dirty="0">
                <a:solidFill>
                  <a:srgbClr val="000000"/>
                </a:solidFill>
                <a:cs typeface="Times New Roman" panose="02020603050405020304" pitchFamily="18" charset="0"/>
              </a:rPr>
              <a:t>HOW TO EXECUTE ARP SPOOFING (ARP POISONING)</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3">
            <a:extLst>
              <a:ext uri="{FF2B5EF4-FFF2-40B4-BE49-F238E27FC236}">
                <a16:creationId xmlns:a16="http://schemas.microsoft.com/office/drawing/2014/main" id="{4CE4D1BF-487B-4E42-A14A-879809D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2044700"/>
            <a:ext cx="5764212"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TextBox 4">
            <a:extLst>
              <a:ext uri="{FF2B5EF4-FFF2-40B4-BE49-F238E27FC236}">
                <a16:creationId xmlns:a16="http://schemas.microsoft.com/office/drawing/2014/main" id="{DC298A8A-A03B-46B0-8156-619EB4D5A64D}"/>
              </a:ext>
            </a:extLst>
          </p:cNvPr>
          <p:cNvSpPr txBox="1">
            <a:spLocks noChangeArrowheads="1"/>
          </p:cNvSpPr>
          <p:nvPr/>
        </p:nvSpPr>
        <p:spPr bwMode="auto">
          <a:xfrm>
            <a:off x="803275" y="1082675"/>
            <a:ext cx="7418388" cy="6477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b="1"/>
              <a:t>IP SPOOFING ATTACKER PRETENDS TO BE BOTH SIDES OF A NETWORK COMMUNICATION CHANNEL</a:t>
            </a:r>
            <a:endParaRPr lang="en-IN" altLang="en-US" sz="1800" b="1"/>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9D4540-353A-49EA-AD4D-8D9E9360A176}"/>
              </a:ext>
            </a:extLst>
          </p:cNvPr>
          <p:cNvSpPr/>
          <p:nvPr/>
        </p:nvSpPr>
        <p:spPr>
          <a:xfrm>
            <a:off x="596900" y="1836738"/>
            <a:ext cx="7883525" cy="3970337"/>
          </a:xfrm>
          <a:prstGeom prst="rect">
            <a:avLst/>
          </a:prstGeom>
          <a:ln w="38100">
            <a:solidFill>
              <a:schemeClr val="tx1"/>
            </a:solidFill>
          </a:ln>
        </p:spPr>
        <p:txBody>
          <a:bodyPr>
            <a:spAutoFit/>
          </a:bodyPr>
          <a:lstStyle/>
          <a:p>
            <a:pPr>
              <a:defRPr/>
            </a:pPr>
            <a:r>
              <a:rPr lang="en-GB" sz="2100" dirty="0">
                <a:solidFill>
                  <a:srgbClr val="000000"/>
                </a:solidFill>
                <a:cs typeface="Times New Roman" panose="02020603050405020304" pitchFamily="18" charset="0"/>
              </a:rPr>
              <a:t>Once the attacker succeeds in an ARP spoofing attack, they can:-</a:t>
            </a:r>
          </a:p>
          <a:p>
            <a:pPr marL="257175" indent="-257175">
              <a:buFont typeface="Wingdings" panose="05000000000000000000" pitchFamily="2" charset="2"/>
              <a:buChar char="ü"/>
              <a:defRPr/>
            </a:pPr>
            <a:r>
              <a:rPr lang="en-GB" sz="2100" dirty="0">
                <a:solidFill>
                  <a:srgbClr val="000000"/>
                </a:solidFill>
                <a:cs typeface="Times New Roman" panose="02020603050405020304" pitchFamily="18" charset="0"/>
              </a:rPr>
              <a:t>Continue routing the communications as-is⁠—the attacker can sniff the packets and steal data, except if it is transferred over an encrypted channel like HTTPS. </a:t>
            </a:r>
          </a:p>
          <a:p>
            <a:pPr marL="257175" indent="-257175">
              <a:buFont typeface="Wingdings" panose="05000000000000000000" pitchFamily="2" charset="2"/>
              <a:buChar char="ü"/>
              <a:defRPr/>
            </a:pPr>
            <a:r>
              <a:rPr lang="en-GB" sz="2100" dirty="0">
                <a:solidFill>
                  <a:srgbClr val="000000"/>
                </a:solidFill>
                <a:cs typeface="Times New Roman" panose="02020603050405020304" pitchFamily="18" charset="0"/>
              </a:rPr>
              <a:t>Perform session hijacking⁠—if the attacker obtains a session ID, they can gain access to accounts the user is currently logged into.</a:t>
            </a:r>
          </a:p>
          <a:p>
            <a:pPr marL="257175" indent="-257175">
              <a:buFont typeface="Wingdings" panose="05000000000000000000" pitchFamily="2" charset="2"/>
              <a:buChar char="ü"/>
              <a:defRPr/>
            </a:pPr>
            <a:r>
              <a:rPr lang="en-GB" sz="2100" dirty="0">
                <a:solidFill>
                  <a:srgbClr val="000000"/>
                </a:solidFill>
                <a:cs typeface="Times New Roman" panose="02020603050405020304" pitchFamily="18" charset="0"/>
              </a:rPr>
              <a:t>Alter communication⁠—for example pushing a malicious file or website to the workstation.</a:t>
            </a:r>
          </a:p>
          <a:p>
            <a:pPr marL="257175" indent="-257175">
              <a:buFont typeface="Wingdings" panose="05000000000000000000" pitchFamily="2" charset="2"/>
              <a:buChar char="ü"/>
              <a:defRPr/>
            </a:pPr>
            <a:r>
              <a:rPr lang="en-GB" sz="2100" u="sng" dirty="0">
                <a:solidFill>
                  <a:srgbClr val="285AE6"/>
                </a:solidFill>
                <a:cs typeface="Times New Roman" panose="02020603050405020304" pitchFamily="18" charset="0"/>
                <a:hlinkClick r:id="rId2"/>
              </a:rPr>
              <a:t>Distributed Denial of Service</a:t>
            </a:r>
            <a:r>
              <a:rPr lang="en-GB" sz="2100" dirty="0">
                <a:solidFill>
                  <a:srgbClr val="000000"/>
                </a:solidFill>
                <a:cs typeface="Times New Roman" panose="02020603050405020304" pitchFamily="18" charset="0"/>
              </a:rPr>
              <a:t> (</a:t>
            </a:r>
            <a:r>
              <a:rPr lang="en-GB" sz="2100" dirty="0" err="1">
                <a:solidFill>
                  <a:srgbClr val="000000"/>
                </a:solidFill>
                <a:cs typeface="Times New Roman" panose="02020603050405020304" pitchFamily="18" charset="0"/>
              </a:rPr>
              <a:t>DDoS</a:t>
            </a:r>
            <a:r>
              <a:rPr lang="en-GB" sz="2100" dirty="0">
                <a:solidFill>
                  <a:srgbClr val="000000"/>
                </a:solidFill>
                <a:cs typeface="Times New Roman" panose="02020603050405020304" pitchFamily="18" charset="0"/>
              </a:rPr>
              <a:t>)⁠—the attackers can provide the MAC address of a server they wish to attack with </a:t>
            </a:r>
            <a:r>
              <a:rPr lang="en-GB" sz="2100" dirty="0" err="1">
                <a:solidFill>
                  <a:srgbClr val="000000"/>
                </a:solidFill>
                <a:cs typeface="Times New Roman" panose="02020603050405020304" pitchFamily="18" charset="0"/>
              </a:rPr>
              <a:t>DDoS</a:t>
            </a:r>
            <a:r>
              <a:rPr lang="en-GB" sz="2100" dirty="0">
                <a:solidFill>
                  <a:srgbClr val="000000"/>
                </a:solidFill>
                <a:cs typeface="Times New Roman" panose="02020603050405020304" pitchFamily="18" charset="0"/>
              </a:rPr>
              <a:t>, instead of their own machine. If they do this for a large number of IPs, the target server will be bombarded with traffic.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5365" y="1824640"/>
            <a:ext cx="8097716" cy="3693319"/>
          </a:xfrm>
          <a:prstGeom prst="rect">
            <a:avLst/>
          </a:prstGeom>
        </p:spPr>
        <p:txBody>
          <a:bodyPr wrap="square">
            <a:spAutoFit/>
          </a:bodyPr>
          <a:lstStyle/>
          <a:p>
            <a:pPr marL="214313" indent="-214313">
              <a:buFont typeface="Wingdings" panose="05000000000000000000" pitchFamily="2" charset="2"/>
              <a:buChar char="ü"/>
            </a:pPr>
            <a:r>
              <a:rPr lang="en-GB" sz="1800" dirty="0"/>
              <a:t>Services </a:t>
            </a:r>
          </a:p>
          <a:p>
            <a:pPr marL="557213" lvl="1" indent="-214313">
              <a:buFont typeface="Wingdings" panose="05000000000000000000" pitchFamily="2" charset="2"/>
              <a:buChar char="ü"/>
            </a:pPr>
            <a:r>
              <a:rPr lang="en-GB" sz="1800" dirty="0"/>
              <a:t>Connection oriented Transmission(TCP).</a:t>
            </a:r>
          </a:p>
          <a:p>
            <a:pPr marL="900113" lvl="2" indent="-214313">
              <a:buFont typeface="Wingdings" panose="05000000000000000000" pitchFamily="2" charset="2"/>
              <a:buChar char="ü"/>
            </a:pPr>
            <a:r>
              <a:rPr lang="en-GB" sz="1800" dirty="0"/>
              <a:t>Feedback.</a:t>
            </a:r>
          </a:p>
          <a:p>
            <a:pPr marL="900113" lvl="2" indent="-214313">
              <a:buFont typeface="Wingdings" panose="05000000000000000000" pitchFamily="2" charset="2"/>
              <a:buChar char="ü"/>
            </a:pPr>
            <a:r>
              <a:rPr lang="en-GB" sz="1800" dirty="0"/>
              <a:t>www, email, FTP protocol etc.</a:t>
            </a:r>
          </a:p>
          <a:p>
            <a:pPr marL="557213" lvl="1" indent="-214313">
              <a:buFont typeface="Wingdings" panose="05000000000000000000" pitchFamily="2" charset="2"/>
              <a:buChar char="ü"/>
            </a:pPr>
            <a:r>
              <a:rPr lang="en-GB" sz="1800" dirty="0"/>
              <a:t>Connectionless Transmission(UDP).</a:t>
            </a:r>
          </a:p>
          <a:p>
            <a:pPr marL="900113" lvl="2" indent="-214313">
              <a:buFont typeface="Wingdings" panose="05000000000000000000" pitchFamily="2" charset="2"/>
              <a:buChar char="ü"/>
            </a:pPr>
            <a:r>
              <a:rPr lang="en-GB" sz="1800" dirty="0"/>
              <a:t>No feedback.</a:t>
            </a:r>
          </a:p>
          <a:p>
            <a:pPr marL="900113" lvl="2" indent="-214313">
              <a:buFont typeface="Wingdings" panose="05000000000000000000" pitchFamily="2" charset="2"/>
              <a:buChar char="ü"/>
            </a:pPr>
            <a:r>
              <a:rPr lang="en-GB" sz="1800" dirty="0"/>
              <a:t>Video, games, VOIP, DNS protocols etc.</a:t>
            </a:r>
          </a:p>
          <a:p>
            <a:pPr marL="214313" indent="-214313">
              <a:buFont typeface="Wingdings" panose="05000000000000000000" pitchFamily="2" charset="2"/>
              <a:buChar char="ü"/>
            </a:pPr>
            <a:r>
              <a:rPr lang="en-GB" sz="1800" dirty="0"/>
              <a:t>Summary- Transport layer is involved in:-</a:t>
            </a:r>
          </a:p>
          <a:p>
            <a:pPr marL="557213" lvl="1" indent="-214313">
              <a:buFont typeface="Wingdings" panose="05000000000000000000" pitchFamily="2" charset="2"/>
              <a:buChar char="ü"/>
            </a:pPr>
            <a:r>
              <a:rPr lang="en-GB" sz="1800" dirty="0"/>
              <a:t>Segmentation.</a:t>
            </a:r>
          </a:p>
          <a:p>
            <a:pPr marL="557213" lvl="1" indent="-214313">
              <a:buFont typeface="Wingdings" panose="05000000000000000000" pitchFamily="2" charset="2"/>
              <a:buChar char="ü"/>
            </a:pPr>
            <a:r>
              <a:rPr lang="en-GB" sz="1800" dirty="0"/>
              <a:t>Flow control.</a:t>
            </a:r>
          </a:p>
          <a:p>
            <a:pPr marL="557213" lvl="1" indent="-214313">
              <a:buFont typeface="Wingdings" panose="05000000000000000000" pitchFamily="2" charset="2"/>
              <a:buChar char="ü"/>
            </a:pPr>
            <a:r>
              <a:rPr lang="en-GB" sz="1800" dirty="0"/>
              <a:t>Error control.</a:t>
            </a:r>
          </a:p>
          <a:p>
            <a:pPr marL="557213" lvl="1" indent="-214313">
              <a:buFont typeface="Wingdings" panose="05000000000000000000" pitchFamily="2" charset="2"/>
              <a:buChar char="ü"/>
            </a:pPr>
            <a:r>
              <a:rPr lang="en-GB" sz="1800" dirty="0"/>
              <a:t>Connection oriented/Connectionless </a:t>
            </a:r>
            <a:r>
              <a:rPr lang="en-GB" sz="1800" dirty="0" err="1"/>
              <a:t>Txn</a:t>
            </a:r>
            <a:r>
              <a:rPr lang="en-GB" sz="1800" dirty="0"/>
              <a:t>.</a:t>
            </a:r>
          </a:p>
          <a:p>
            <a:pPr lvl="1"/>
            <a:r>
              <a:rPr lang="en-GB" sz="1800" dirty="0"/>
              <a:t> * Transport layer passes on segment to Network layer.</a:t>
            </a:r>
          </a:p>
        </p:txBody>
      </p:sp>
      <p:sp>
        <p:nvSpPr>
          <p:cNvPr id="5" name="Rectangle 4"/>
          <p:cNvSpPr/>
          <p:nvPr/>
        </p:nvSpPr>
        <p:spPr>
          <a:xfrm>
            <a:off x="3241497" y="1200129"/>
            <a:ext cx="2440283" cy="369332"/>
          </a:xfrm>
          <a:prstGeom prst="rect">
            <a:avLst/>
          </a:prstGeom>
        </p:spPr>
        <p:txBody>
          <a:bodyPr wrap="none">
            <a:spAutoFit/>
          </a:bodyPr>
          <a:lstStyle/>
          <a:p>
            <a:r>
              <a:rPr lang="en-GB" sz="1800" b="1" u="sng" dirty="0"/>
              <a:t>TRANSPORT LAYER</a:t>
            </a:r>
            <a:endParaRPr lang="en-IN" sz="1800" b="1" u="sng" dirty="0"/>
          </a:p>
        </p:txBody>
      </p:sp>
      <p:grpSp>
        <p:nvGrpSpPr>
          <p:cNvPr id="9" name="Group 8"/>
          <p:cNvGrpSpPr/>
          <p:nvPr/>
        </p:nvGrpSpPr>
        <p:grpSpPr>
          <a:xfrm>
            <a:off x="5928214" y="2307981"/>
            <a:ext cx="2898164" cy="903410"/>
            <a:chOff x="7904285" y="1934308"/>
            <a:chExt cx="3864219" cy="1204546"/>
          </a:xfrm>
        </p:grpSpPr>
        <p:sp>
          <p:nvSpPr>
            <p:cNvPr id="7" name="Rectangle 6"/>
            <p:cNvSpPr/>
            <p:nvPr/>
          </p:nvSpPr>
          <p:spPr>
            <a:xfrm>
              <a:off x="7904285" y="1934308"/>
              <a:ext cx="1934307" cy="120454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Segment 	</a:t>
              </a:r>
            </a:p>
            <a:p>
              <a:pPr algn="ctr"/>
              <a:r>
                <a:rPr lang="en-GB" sz="1800" b="1" dirty="0">
                  <a:solidFill>
                    <a:schemeClr val="tx1"/>
                  </a:solidFill>
                </a:rPr>
                <a:t>Data Unit</a:t>
              </a:r>
              <a:endParaRPr lang="en-IN" sz="1800" b="1" dirty="0">
                <a:solidFill>
                  <a:schemeClr val="tx1"/>
                </a:solidFill>
              </a:endParaRPr>
            </a:p>
          </p:txBody>
        </p:sp>
        <p:sp>
          <p:nvSpPr>
            <p:cNvPr id="8" name="Rectangle 7"/>
            <p:cNvSpPr/>
            <p:nvPr/>
          </p:nvSpPr>
          <p:spPr>
            <a:xfrm>
              <a:off x="9834197" y="1934308"/>
              <a:ext cx="1934307" cy="1204546"/>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Segment </a:t>
              </a:r>
            </a:p>
            <a:p>
              <a:pPr algn="ctr"/>
              <a:r>
                <a:rPr lang="en-GB" sz="1800" b="1" dirty="0">
                  <a:solidFill>
                    <a:schemeClr val="tx1"/>
                  </a:solidFill>
                </a:rPr>
                <a:t>Data Unit</a:t>
              </a:r>
              <a:endParaRPr lang="en-IN" sz="1800" b="1" dirty="0">
                <a:solidFill>
                  <a:schemeClr val="tx1"/>
                </a:solidFill>
              </a:endParaRPr>
            </a:p>
          </p:txBody>
        </p:sp>
      </p:grpSp>
      <p:grpSp>
        <p:nvGrpSpPr>
          <p:cNvPr id="10" name="Group 9"/>
          <p:cNvGrpSpPr/>
          <p:nvPr/>
        </p:nvGrpSpPr>
        <p:grpSpPr>
          <a:xfrm>
            <a:off x="5921620" y="3446540"/>
            <a:ext cx="2970860" cy="903411"/>
            <a:chOff x="7904285" y="1934307"/>
            <a:chExt cx="3961146" cy="1204547"/>
          </a:xfrm>
        </p:grpSpPr>
        <p:sp>
          <p:nvSpPr>
            <p:cNvPr id="11" name="Rectangle 10"/>
            <p:cNvSpPr/>
            <p:nvPr/>
          </p:nvSpPr>
          <p:spPr>
            <a:xfrm>
              <a:off x="7904285" y="1934308"/>
              <a:ext cx="1934307" cy="120454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Sequence Number</a:t>
              </a:r>
            </a:p>
            <a:p>
              <a:pPr algn="ctr"/>
              <a:r>
                <a:rPr lang="en-GB" sz="1800" b="1" dirty="0">
                  <a:solidFill>
                    <a:schemeClr val="tx1"/>
                  </a:solidFill>
                </a:rPr>
                <a:t>Port No</a:t>
              </a:r>
              <a:endParaRPr lang="en-IN" sz="1800" b="1" dirty="0">
                <a:solidFill>
                  <a:schemeClr val="tx1"/>
                </a:solidFill>
              </a:endParaRPr>
            </a:p>
          </p:txBody>
        </p:sp>
        <p:sp>
          <p:nvSpPr>
            <p:cNvPr id="12" name="Rectangle 11"/>
            <p:cNvSpPr/>
            <p:nvPr/>
          </p:nvSpPr>
          <p:spPr>
            <a:xfrm>
              <a:off x="9838593" y="1934307"/>
              <a:ext cx="2026838" cy="1204547"/>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Sequence Number </a:t>
              </a:r>
            </a:p>
            <a:p>
              <a:pPr algn="ctr"/>
              <a:r>
                <a:rPr lang="en-GB" sz="1800" b="1" dirty="0">
                  <a:solidFill>
                    <a:schemeClr val="tx1"/>
                  </a:solidFill>
                </a:rPr>
                <a:t>Port Number</a:t>
              </a:r>
              <a:endParaRPr lang="en-IN" sz="1800" b="1" dirty="0">
                <a:solidFill>
                  <a:schemeClr val="tx1"/>
                </a:solidFill>
              </a:endParaRPr>
            </a:p>
          </p:txBody>
        </p:sp>
      </p:grpSp>
    </p:spTree>
    <p:extLst>
      <p:ext uri="{BB962C8B-B14F-4D97-AF65-F5344CB8AC3E}">
        <p14:creationId xmlns:p14="http://schemas.microsoft.com/office/powerpoint/2010/main" val="3391077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745" y="1269421"/>
            <a:ext cx="8645036" cy="3416320"/>
          </a:xfrm>
          <a:prstGeom prst="rect">
            <a:avLst/>
          </a:prstGeom>
        </p:spPr>
        <p:txBody>
          <a:bodyPr wrap="square">
            <a:spAutoFit/>
          </a:bodyPr>
          <a:lstStyle/>
          <a:p>
            <a:pPr marL="214313" indent="-214313">
              <a:buFont typeface="Wingdings" panose="05000000000000000000" pitchFamily="2" charset="2"/>
              <a:buChar char="ü"/>
            </a:pPr>
            <a:r>
              <a:rPr lang="en-GB" sz="1800" dirty="0"/>
              <a:t>Works for transmission of data segment from one computer to another computer located in another NW group or different NW.</a:t>
            </a:r>
          </a:p>
          <a:p>
            <a:pPr marL="214313" indent="-214313">
              <a:buFont typeface="Wingdings" panose="05000000000000000000" pitchFamily="2" charset="2"/>
              <a:buChar char="ü"/>
            </a:pPr>
            <a:r>
              <a:rPr lang="en-GB" sz="1800" dirty="0"/>
              <a:t>Data units in a network are called packets.</a:t>
            </a:r>
          </a:p>
          <a:p>
            <a:pPr marL="214313" indent="-214313">
              <a:buFont typeface="Wingdings" panose="05000000000000000000" pitchFamily="2" charset="2"/>
              <a:buChar char="ü"/>
            </a:pPr>
            <a:r>
              <a:rPr lang="en-GB" sz="1800" dirty="0"/>
              <a:t>It is the layer where Router resides. </a:t>
            </a:r>
          </a:p>
          <a:p>
            <a:pPr marL="214313" indent="-214313">
              <a:buFont typeface="Wingdings" panose="05000000000000000000" pitchFamily="2" charset="2"/>
              <a:buChar char="ü"/>
            </a:pPr>
            <a:r>
              <a:rPr lang="en-GB" sz="1800" dirty="0"/>
              <a:t>NW layer performs three important functions:-</a:t>
            </a:r>
          </a:p>
          <a:p>
            <a:pPr marL="557213" lvl="1" indent="-214313">
              <a:buFont typeface="Wingdings" panose="05000000000000000000" pitchFamily="2" charset="2"/>
              <a:buChar char="ü"/>
            </a:pPr>
            <a:r>
              <a:rPr lang="en-GB" sz="1800" dirty="0"/>
              <a:t>Logical Addressing.</a:t>
            </a:r>
          </a:p>
          <a:p>
            <a:pPr marL="557213" lvl="1" indent="-214313">
              <a:buFont typeface="Wingdings" panose="05000000000000000000" pitchFamily="2" charset="2"/>
              <a:buChar char="ü"/>
            </a:pPr>
            <a:r>
              <a:rPr lang="en-GB" sz="1800" dirty="0"/>
              <a:t>Routing.</a:t>
            </a:r>
          </a:p>
          <a:p>
            <a:pPr marL="214313" indent="-214313">
              <a:buFont typeface="Wingdings" panose="05000000000000000000" pitchFamily="2" charset="2"/>
              <a:buChar char="ü"/>
            </a:pPr>
            <a:r>
              <a:rPr lang="en-GB" sz="1800" dirty="0"/>
              <a:t>Logical Addressing.</a:t>
            </a:r>
          </a:p>
          <a:p>
            <a:pPr marL="557213" lvl="1" indent="-214313">
              <a:buFont typeface="Wingdings" panose="05000000000000000000" pitchFamily="2" charset="2"/>
              <a:buChar char="ü"/>
            </a:pPr>
            <a:r>
              <a:rPr lang="en-GB" sz="1800" dirty="0"/>
              <a:t>IP addressing done at NW layer is called logical addressing( </a:t>
            </a:r>
            <a:r>
              <a:rPr lang="en-GB" sz="1800" dirty="0" err="1"/>
              <a:t>Ipv</a:t>
            </a:r>
            <a:r>
              <a:rPr lang="en-GB" sz="1800" dirty="0"/>
              <a:t> 4 or </a:t>
            </a:r>
            <a:r>
              <a:rPr lang="en-GB" sz="1800" dirty="0" err="1"/>
              <a:t>Ipv</a:t>
            </a:r>
            <a:r>
              <a:rPr lang="en-GB" sz="1800" dirty="0"/>
              <a:t> 6).</a:t>
            </a:r>
          </a:p>
          <a:p>
            <a:pPr marL="557213" lvl="1" indent="-214313">
              <a:buFont typeface="Wingdings" panose="05000000000000000000" pitchFamily="2" charset="2"/>
              <a:buChar char="ü"/>
            </a:pPr>
            <a:r>
              <a:rPr lang="en-GB" sz="1800" dirty="0"/>
              <a:t>Every computer in Network has unique IP address.</a:t>
            </a:r>
          </a:p>
          <a:p>
            <a:pPr marL="557213" lvl="1" indent="-214313">
              <a:buFont typeface="Wingdings" panose="05000000000000000000" pitchFamily="2" charset="2"/>
              <a:buChar char="ü"/>
            </a:pPr>
            <a:r>
              <a:rPr lang="en-GB" sz="1800" dirty="0"/>
              <a:t>NW layer assigns sender &amp; </a:t>
            </a:r>
            <a:r>
              <a:rPr lang="en-GB" sz="1800" dirty="0" err="1"/>
              <a:t>reciever</a:t>
            </a:r>
            <a:r>
              <a:rPr lang="en-GB" sz="1800" dirty="0"/>
              <a:t> IP Add to each segment to home an IP packet.</a:t>
            </a:r>
          </a:p>
          <a:p>
            <a:pPr marL="557213" lvl="1" indent="-214313">
              <a:buFont typeface="Wingdings" panose="05000000000000000000" pitchFamily="2" charset="2"/>
              <a:buChar char="ü"/>
            </a:pPr>
            <a:r>
              <a:rPr lang="en-GB" sz="1800" dirty="0"/>
              <a:t>IP Addresses are assigned to ensure that each data packet reaches correct destination.</a:t>
            </a:r>
          </a:p>
        </p:txBody>
      </p:sp>
      <p:sp>
        <p:nvSpPr>
          <p:cNvPr id="5" name="Rectangle 4"/>
          <p:cNvSpPr/>
          <p:nvPr/>
        </p:nvSpPr>
        <p:spPr>
          <a:xfrm>
            <a:off x="3774620" y="923171"/>
            <a:ext cx="2260234" cy="369332"/>
          </a:xfrm>
          <a:prstGeom prst="rect">
            <a:avLst/>
          </a:prstGeom>
        </p:spPr>
        <p:txBody>
          <a:bodyPr wrap="none">
            <a:spAutoFit/>
          </a:bodyPr>
          <a:lstStyle/>
          <a:p>
            <a:r>
              <a:rPr lang="en-GB" sz="1800" b="1" u="sng" dirty="0"/>
              <a:t>NETWORK LAYER</a:t>
            </a:r>
            <a:endParaRPr lang="en-IN" sz="1800" b="1" u="sng" dirty="0"/>
          </a:p>
        </p:txBody>
      </p:sp>
      <p:graphicFrame>
        <p:nvGraphicFramePr>
          <p:cNvPr id="6" name="Table 5"/>
          <p:cNvGraphicFramePr>
            <a:graphicFrameLocks noGrp="1"/>
          </p:cNvGraphicFramePr>
          <p:nvPr/>
        </p:nvGraphicFramePr>
        <p:xfrm>
          <a:off x="4238494" y="5425743"/>
          <a:ext cx="2484277" cy="281940"/>
        </p:xfrm>
        <a:graphic>
          <a:graphicData uri="http://schemas.openxmlformats.org/drawingml/2006/table">
            <a:tbl>
              <a:tblPr firstRow="1" bandRow="1">
                <a:tableStyleId>{D7AC3CCA-C797-4891-BE02-D94E43425B78}</a:tableStyleId>
              </a:tblPr>
              <a:tblGrid>
                <a:gridCol w="648073">
                  <a:extLst>
                    <a:ext uri="{9D8B030D-6E8A-4147-A177-3AD203B41FA5}">
                      <a16:colId xmlns:a16="http://schemas.microsoft.com/office/drawing/2014/main" val="20000"/>
                    </a:ext>
                  </a:extLst>
                </a:gridCol>
                <a:gridCol w="486054">
                  <a:extLst>
                    <a:ext uri="{9D8B030D-6E8A-4147-A177-3AD203B41FA5}">
                      <a16:colId xmlns:a16="http://schemas.microsoft.com/office/drawing/2014/main" val="20001"/>
                    </a:ext>
                  </a:extLst>
                </a:gridCol>
                <a:gridCol w="1350150">
                  <a:extLst>
                    <a:ext uri="{9D8B030D-6E8A-4147-A177-3AD203B41FA5}">
                      <a16:colId xmlns:a16="http://schemas.microsoft.com/office/drawing/2014/main" val="20002"/>
                    </a:ext>
                  </a:extLst>
                </a:gridCol>
              </a:tblGrid>
              <a:tr h="274320">
                <a:tc>
                  <a:txBody>
                    <a:bodyPr/>
                    <a:lstStyle/>
                    <a:p>
                      <a:r>
                        <a:rPr lang="en-GB" sz="1400" dirty="0"/>
                        <a:t>IP1</a:t>
                      </a:r>
                      <a:r>
                        <a:rPr lang="en-GB" sz="1400" baseline="0" dirty="0"/>
                        <a:t> </a:t>
                      </a:r>
                      <a:endParaRPr lang="en-GB" sz="1400" dirty="0"/>
                    </a:p>
                  </a:txBody>
                  <a:tcPr marL="68580" marR="68580" marT="34290" marB="34290">
                    <a:solidFill>
                      <a:srgbClr val="FFC000"/>
                    </a:solidFill>
                  </a:tcPr>
                </a:tc>
                <a:tc>
                  <a:txBody>
                    <a:bodyPr/>
                    <a:lstStyle/>
                    <a:p>
                      <a:r>
                        <a:rPr lang="en-GB" sz="1400" dirty="0"/>
                        <a:t>IP2</a:t>
                      </a:r>
                    </a:p>
                  </a:txBody>
                  <a:tcPr marL="68580" marR="68580" marT="34290" marB="34290">
                    <a:solidFill>
                      <a:srgbClr val="00B050"/>
                    </a:solidFill>
                  </a:tcPr>
                </a:tc>
                <a:tc>
                  <a:txBody>
                    <a:bodyPr/>
                    <a:lstStyle/>
                    <a:p>
                      <a:r>
                        <a:rPr lang="en-GB" sz="1400" dirty="0" err="1"/>
                        <a:t>Segement</a:t>
                      </a:r>
                      <a:endParaRPr lang="en-GB" sz="1400" dirty="0"/>
                    </a:p>
                  </a:txBody>
                  <a:tcPr marL="68580" marR="68580" marT="34290" marB="34290">
                    <a:solidFill>
                      <a:srgbClr val="00B0F0"/>
                    </a:solidFill>
                  </a:tcPr>
                </a:tc>
                <a:extLst>
                  <a:ext uri="{0D108BD9-81ED-4DB2-BD59-A6C34878D82A}">
                    <a16:rowId xmlns:a16="http://schemas.microsoft.com/office/drawing/2014/main" val="10000"/>
                  </a:ext>
                </a:extLst>
              </a:tr>
            </a:tbl>
          </a:graphicData>
        </a:graphic>
      </p:graphicFrame>
      <p:sp>
        <p:nvSpPr>
          <p:cNvPr id="7" name="Oval Callout 6"/>
          <p:cNvSpPr/>
          <p:nvPr/>
        </p:nvSpPr>
        <p:spPr>
          <a:xfrm>
            <a:off x="6801902" y="5118460"/>
            <a:ext cx="2160240" cy="405479"/>
          </a:xfrm>
          <a:prstGeom prst="wedgeEllipseCallout">
            <a:avLst>
              <a:gd name="adj1" fmla="val -53178"/>
              <a:gd name="adj2" fmla="val 60904"/>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800" dirty="0"/>
              <a:t>Data Packet</a:t>
            </a:r>
          </a:p>
        </p:txBody>
      </p:sp>
    </p:spTree>
    <p:extLst>
      <p:ext uri="{BB962C8B-B14F-4D97-AF65-F5344CB8AC3E}">
        <p14:creationId xmlns:p14="http://schemas.microsoft.com/office/powerpoint/2010/main" val="2731848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IP Addressing - Example</a:t>
            </a:r>
          </a:p>
        </p:txBody>
      </p:sp>
      <p:sp>
        <p:nvSpPr>
          <p:cNvPr id="4" name="Content Placeholder 3"/>
          <p:cNvSpPr>
            <a:spLocks noGrp="1"/>
          </p:cNvSpPr>
          <p:nvPr>
            <p:ph sz="half" idx="1"/>
          </p:nvPr>
        </p:nvSpPr>
        <p:spPr/>
        <p:txBody>
          <a:bodyPr>
            <a:normAutofit/>
          </a:bodyPr>
          <a:lstStyle/>
          <a:p>
            <a:pPr lvl="0" algn="just"/>
            <a:r>
              <a:rPr lang="en-IN" b="1"/>
              <a:t>IP address: </a:t>
            </a:r>
            <a:r>
              <a:rPr lang="en-IN"/>
              <a:t>It is 32-bit identifier for host, router interface</a:t>
            </a:r>
            <a:r>
              <a:rPr lang="en-IN" b="1"/>
              <a:t> </a:t>
            </a:r>
            <a:endParaRPr lang="en-GB"/>
          </a:p>
          <a:p>
            <a:pPr lvl="0" algn="just"/>
            <a:r>
              <a:rPr lang="en-IN" b="1"/>
              <a:t>Interface: </a:t>
            </a:r>
            <a:r>
              <a:rPr lang="en-IN"/>
              <a:t>It is a connection between host/router and physical link.</a:t>
            </a:r>
            <a:endParaRPr lang="en-GB"/>
          </a:p>
          <a:p>
            <a:pPr lvl="1" algn="just"/>
            <a:r>
              <a:rPr lang="en-IN"/>
              <a:t>A router’s typically have multiple interfaces</a:t>
            </a:r>
            <a:endParaRPr lang="en-GB"/>
          </a:p>
          <a:p>
            <a:pPr lvl="1" algn="just"/>
            <a:r>
              <a:rPr lang="en-IN"/>
              <a:t>A host typically has one or two interfaces</a:t>
            </a:r>
            <a:endParaRPr lang="en-GB"/>
          </a:p>
          <a:p>
            <a:pPr lvl="0" algn="just"/>
            <a:r>
              <a:rPr lang="en-IN"/>
              <a:t>IP addresses associated with each interface.</a:t>
            </a:r>
            <a:endParaRPr lang="en-GB"/>
          </a:p>
          <a:p>
            <a:endParaRPr lang="en-US"/>
          </a:p>
        </p:txBody>
      </p:sp>
      <p:sp>
        <p:nvSpPr>
          <p:cNvPr id="5" name="Content Placeholder 4"/>
          <p:cNvSpPr>
            <a:spLocks noGrp="1"/>
          </p:cNvSpPr>
          <p:nvPr>
            <p:ph sz="half" idx="2"/>
          </p:nvPr>
        </p:nvSpPr>
        <p:spPr/>
        <p:txBody>
          <a:bodyPr>
            <a:normAutofit/>
          </a:bodyPr>
          <a:lstStyle/>
          <a:p>
            <a:endParaRPr lang="en-US"/>
          </a:p>
        </p:txBody>
      </p:sp>
      <p:sp>
        <p:nvSpPr>
          <p:cNvPr id="138" name="Freeform 140"/>
          <p:cNvSpPr/>
          <p:nvPr/>
        </p:nvSpPr>
        <p:spPr bwMode="auto">
          <a:xfrm rot="16200000">
            <a:off x="6471443" y="3196432"/>
            <a:ext cx="846137" cy="1593850"/>
          </a:xfrm>
          <a:custGeom>
            <a:avLst/>
            <a:gdLst>
              <a:gd name="T0" fmla="*/ 2147483646 w 10315"/>
              <a:gd name="T1" fmla="*/ 2147483646 h 10000"/>
              <a:gd name="T2" fmla="*/ 2147483646 w 10315"/>
              <a:gd name="T3" fmla="*/ 2147483646 h 10000"/>
              <a:gd name="T4" fmla="*/ 2147483646 w 10315"/>
              <a:gd name="T5" fmla="*/ 2147483646 h 10000"/>
              <a:gd name="T6" fmla="*/ 2147483646 w 10315"/>
              <a:gd name="T7" fmla="*/ 2147483646 h 10000"/>
              <a:gd name="T8" fmla="*/ 2147483646 w 10315"/>
              <a:gd name="T9" fmla="*/ 2147483646 h 10000"/>
              <a:gd name="T10" fmla="*/ 2147483646 w 10315"/>
              <a:gd name="T11" fmla="*/ 2147483646 h 10000"/>
              <a:gd name="T12" fmla="*/ 2147483646 w 10315"/>
              <a:gd name="T13" fmla="*/ 2147483646 h 10000"/>
              <a:gd name="T14" fmla="*/ 2147483646 w 10315"/>
              <a:gd name="T15" fmla="*/ 2147483646 h 10000"/>
              <a:gd name="T16" fmla="*/ 2147483646 w 10315"/>
              <a:gd name="T17" fmla="*/ 2147483646 h 10000"/>
              <a:gd name="T18" fmla="*/ 2147483646 w 10315"/>
              <a:gd name="T19" fmla="*/ 2147483646 h 10000"/>
              <a:gd name="T20" fmla="*/ 2147483646 w 10315"/>
              <a:gd name="T21" fmla="*/ 2147483646 h 10000"/>
              <a:gd name="T22" fmla="*/ 2147483646 w 10315"/>
              <a:gd name="T23" fmla="*/ 2147483646 h 10000"/>
              <a:gd name="T24" fmla="*/ 2147483646 w 10315"/>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sp>
        <p:nvSpPr>
          <p:cNvPr id="139" name="Freeform 140"/>
          <p:cNvSpPr/>
          <p:nvPr/>
        </p:nvSpPr>
        <p:spPr bwMode="auto">
          <a:xfrm rot="10800000">
            <a:off x="7469187" y="1870075"/>
            <a:ext cx="846138" cy="1593850"/>
          </a:xfrm>
          <a:custGeom>
            <a:avLst/>
            <a:gdLst>
              <a:gd name="T0" fmla="*/ 2147483646 w 10315"/>
              <a:gd name="T1" fmla="*/ 2147483646 h 10000"/>
              <a:gd name="T2" fmla="*/ 2147483646 w 10315"/>
              <a:gd name="T3" fmla="*/ 2147483646 h 10000"/>
              <a:gd name="T4" fmla="*/ 2147483646 w 10315"/>
              <a:gd name="T5" fmla="*/ 2147483646 h 10000"/>
              <a:gd name="T6" fmla="*/ 2147483646 w 10315"/>
              <a:gd name="T7" fmla="*/ 2147483646 h 10000"/>
              <a:gd name="T8" fmla="*/ 2147483646 w 10315"/>
              <a:gd name="T9" fmla="*/ 2147483646 h 10000"/>
              <a:gd name="T10" fmla="*/ 2147483646 w 10315"/>
              <a:gd name="T11" fmla="*/ 2147483646 h 10000"/>
              <a:gd name="T12" fmla="*/ 2147483646 w 10315"/>
              <a:gd name="T13" fmla="*/ 2147483646 h 10000"/>
              <a:gd name="T14" fmla="*/ 2147483646 w 10315"/>
              <a:gd name="T15" fmla="*/ 2147483646 h 10000"/>
              <a:gd name="T16" fmla="*/ 2147483646 w 10315"/>
              <a:gd name="T17" fmla="*/ 2147483646 h 10000"/>
              <a:gd name="T18" fmla="*/ 2147483646 w 10315"/>
              <a:gd name="T19" fmla="*/ 2147483646 h 10000"/>
              <a:gd name="T20" fmla="*/ 2147483646 w 10315"/>
              <a:gd name="T21" fmla="*/ 2147483646 h 10000"/>
              <a:gd name="T22" fmla="*/ 2147483646 w 10315"/>
              <a:gd name="T23" fmla="*/ 2147483646 h 10000"/>
              <a:gd name="T24" fmla="*/ 2147483646 w 10315"/>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sp>
        <p:nvSpPr>
          <p:cNvPr id="140" name="Freeform 140"/>
          <p:cNvSpPr/>
          <p:nvPr/>
        </p:nvSpPr>
        <p:spPr bwMode="auto">
          <a:xfrm>
            <a:off x="5434012" y="1452563"/>
            <a:ext cx="1038225" cy="1927225"/>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sp>
        <p:nvSpPr>
          <p:cNvPr id="141" name="Text Box 26"/>
          <p:cNvSpPr txBox="1">
            <a:spLocks noChangeArrowheads="1"/>
          </p:cNvSpPr>
          <p:nvPr/>
        </p:nvSpPr>
        <p:spPr bwMode="auto">
          <a:xfrm>
            <a:off x="4816475" y="1282700"/>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a:ea typeface="ＭＳ Ｐゴシック" charset="-128"/>
                <a:cs typeface="Arial"/>
              </a:rPr>
              <a:t>223.1.1.1</a:t>
            </a:r>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44" name="Text Box 29"/>
          <p:cNvSpPr txBox="1">
            <a:spLocks noChangeArrowheads="1"/>
          </p:cNvSpPr>
          <p:nvPr/>
        </p:nvSpPr>
        <p:spPr bwMode="auto">
          <a:xfrm>
            <a:off x="4325941" y="19367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a:ea typeface="ＭＳ Ｐゴシック" charset="-128"/>
                <a:cs typeface="Arial"/>
              </a:rPr>
              <a:t>223.1.1.2</a:t>
            </a:r>
            <a:endParaRPr kumimoji="0" lang="en-US" altLang="en-US" sz="1200" b="0" i="0" u="none" strike="noStrike" kern="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45" name="Text Box 30"/>
          <p:cNvSpPr txBox="1">
            <a:spLocks noChangeArrowheads="1"/>
          </p:cNvSpPr>
          <p:nvPr/>
        </p:nvSpPr>
        <p:spPr bwMode="auto">
          <a:xfrm>
            <a:off x="4921250" y="3238500"/>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a:ea typeface="ＭＳ Ｐゴシック" charset="-128"/>
                <a:cs typeface="Arial"/>
              </a:rPr>
              <a:t>223.1.1.3</a:t>
            </a:r>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46" name="Text Box 31"/>
          <p:cNvSpPr txBox="1">
            <a:spLocks noChangeArrowheads="1"/>
          </p:cNvSpPr>
          <p:nvPr/>
        </p:nvSpPr>
        <p:spPr bwMode="auto">
          <a:xfrm>
            <a:off x="6021387" y="2368550"/>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a:ea typeface="ＭＳ Ｐゴシック" charset="-128"/>
                <a:cs typeface="Arial"/>
              </a:rPr>
              <a:t>223.1.1.4</a:t>
            </a:r>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47" name="Line 32"/>
          <p:cNvSpPr>
            <a:spLocks noChangeShapeType="1"/>
          </p:cNvSpPr>
          <p:nvPr/>
        </p:nvSpPr>
        <p:spPr bwMode="auto">
          <a:xfrm>
            <a:off x="7123112" y="2668588"/>
            <a:ext cx="581025" cy="476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48" name="Text Box 33"/>
          <p:cNvSpPr txBox="1">
            <a:spLocks noChangeArrowheads="1"/>
          </p:cNvSpPr>
          <p:nvPr/>
        </p:nvSpPr>
        <p:spPr bwMode="auto">
          <a:xfrm>
            <a:off x="6997700" y="2378075"/>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a:ea typeface="ＭＳ Ｐゴシック" charset="-128"/>
                <a:cs typeface="Arial"/>
              </a:rPr>
              <a:t>223.1.2.9</a:t>
            </a:r>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49" name="Line 36"/>
          <p:cNvSpPr>
            <a:spLocks noChangeShapeType="1"/>
          </p:cNvSpPr>
          <p:nvPr/>
        </p:nvSpPr>
        <p:spPr bwMode="auto">
          <a:xfrm>
            <a:off x="8147050" y="1978025"/>
            <a:ext cx="234950" cy="63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50" name="Line 38"/>
          <p:cNvSpPr>
            <a:spLocks noChangeShapeType="1"/>
          </p:cNvSpPr>
          <p:nvPr/>
        </p:nvSpPr>
        <p:spPr bwMode="auto">
          <a:xfrm>
            <a:off x="8147050" y="3249613"/>
            <a:ext cx="234950" cy="63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51" name="Text Box 41"/>
          <p:cNvSpPr txBox="1">
            <a:spLocks noChangeArrowheads="1"/>
          </p:cNvSpPr>
          <p:nvPr/>
        </p:nvSpPr>
        <p:spPr bwMode="auto">
          <a:xfrm>
            <a:off x="7726362" y="3349625"/>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a:ea typeface="ＭＳ Ｐゴシック" charset="-128"/>
                <a:cs typeface="Arial"/>
              </a:rPr>
              <a:t>223.1.2.2</a:t>
            </a:r>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52" name="Text Box 44"/>
          <p:cNvSpPr txBox="1">
            <a:spLocks noChangeArrowheads="1"/>
          </p:cNvSpPr>
          <p:nvPr/>
        </p:nvSpPr>
        <p:spPr bwMode="auto">
          <a:xfrm>
            <a:off x="7518400" y="1743075"/>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a:ea typeface="ＭＳ Ｐゴシック" charset="-128"/>
                <a:cs typeface="Arial"/>
              </a:rPr>
              <a:t>223.1.2.1</a:t>
            </a:r>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53" name="Line 45"/>
          <p:cNvSpPr>
            <a:spLocks noChangeShapeType="1"/>
          </p:cNvSpPr>
          <p:nvPr/>
        </p:nvSpPr>
        <p:spPr bwMode="auto">
          <a:xfrm flipH="1">
            <a:off x="6884987" y="3006725"/>
            <a:ext cx="0" cy="75723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54" name="Line 47"/>
          <p:cNvSpPr>
            <a:spLocks noChangeShapeType="1"/>
          </p:cNvSpPr>
          <p:nvPr/>
        </p:nvSpPr>
        <p:spPr bwMode="auto">
          <a:xfrm flipH="1" flipV="1">
            <a:off x="6272212" y="4279900"/>
            <a:ext cx="3175" cy="2413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55" name="Line 48"/>
          <p:cNvSpPr>
            <a:spLocks noChangeShapeType="1"/>
          </p:cNvSpPr>
          <p:nvPr/>
        </p:nvSpPr>
        <p:spPr bwMode="auto">
          <a:xfrm flipH="1" flipV="1">
            <a:off x="7448550" y="4284663"/>
            <a:ext cx="3175" cy="2413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56" name="Text Box 53"/>
          <p:cNvSpPr txBox="1">
            <a:spLocks noChangeArrowheads="1"/>
          </p:cNvSpPr>
          <p:nvPr/>
        </p:nvSpPr>
        <p:spPr bwMode="auto">
          <a:xfrm>
            <a:off x="7480300" y="434498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a:ea typeface="ＭＳ Ｐゴシック" charset="-128"/>
                <a:cs typeface="Arial"/>
              </a:rPr>
              <a:t>223.1.3.2</a:t>
            </a:r>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57" name="Text Box 56"/>
          <p:cNvSpPr txBox="1">
            <a:spLocks noChangeArrowheads="1"/>
          </p:cNvSpPr>
          <p:nvPr/>
        </p:nvSpPr>
        <p:spPr bwMode="auto">
          <a:xfrm>
            <a:off x="6237287" y="4349750"/>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a:ea typeface="ＭＳ Ｐゴシック" charset="-128"/>
                <a:cs typeface="Arial"/>
              </a:rPr>
              <a:t>223.1.3.1</a:t>
            </a:r>
            <a:endParaRPr kumimoji="0" lang="en-US" altLang="en-US" sz="12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grpSp>
        <p:nvGrpSpPr>
          <p:cNvPr id="158" name="Group 57"/>
          <p:cNvGrpSpPr/>
          <p:nvPr/>
        </p:nvGrpSpPr>
        <p:grpSpPr>
          <a:xfrm>
            <a:off x="6381750" y="3101975"/>
            <a:ext cx="935037" cy="276225"/>
            <a:chOff x="4532" y="1229"/>
            <a:chExt cx="589" cy="174"/>
          </a:xfrm>
        </p:grpSpPr>
        <p:sp>
          <p:nvSpPr>
            <p:cNvPr id="159" name="Rectangle 58"/>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60"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a:ea typeface="ＭＳ Ｐゴシック" charset="-128"/>
                  <a:cs typeface="Arial"/>
                </a:rPr>
                <a:t>223.1.3.27</a:t>
              </a:r>
              <a:endParaRPr kumimoji="0" lang="en-US" altLang="en-US" sz="1200" b="0" i="0" u="none" strike="noStrike" kern="0" cap="none" spc="0" normalizeH="0" baseline="0" noProof="0">
                <a:ln>
                  <a:noFill/>
                </a:ln>
                <a:solidFill>
                  <a:srgbClr val="000000"/>
                </a:solidFill>
                <a:effectLst/>
                <a:uLnTx/>
                <a:uFillTx/>
                <a:latin typeface="Comic Sans MS" charset="0"/>
                <a:ea typeface="ＭＳ Ｐゴシック" charset="-128"/>
                <a:cs typeface="Arial"/>
              </a:endParaRPr>
            </a:p>
          </p:txBody>
        </p:sp>
      </p:grpSp>
      <p:sp>
        <p:nvSpPr>
          <p:cNvPr id="161" name="Text Box 60"/>
          <p:cNvSpPr txBox="1">
            <a:spLocks noChangeArrowheads="1"/>
          </p:cNvSpPr>
          <p:nvPr/>
        </p:nvSpPr>
        <p:spPr bwMode="auto">
          <a:xfrm>
            <a:off x="4114800" y="5654675"/>
            <a:ext cx="5188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a:ea typeface="ＭＳ Ｐゴシック" charset="-128"/>
                <a:cs typeface="Arial"/>
              </a:rPr>
              <a:t>223.1.1.1 =  11011111  00000001 00000001 00000001</a:t>
            </a:r>
            <a:endParaRPr kumimoji="0" lang="en-US" altLang="en-US" sz="18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62" name="Freeform 61"/>
          <p:cNvSpPr/>
          <p:nvPr/>
        </p:nvSpPr>
        <p:spPr bwMode="auto">
          <a:xfrm>
            <a:off x="5292725" y="5910262"/>
            <a:ext cx="892175" cy="92075"/>
          </a:xfrm>
          <a:custGeom>
            <a:avLst/>
            <a:gdLst>
              <a:gd name="T0" fmla="*/ 0 w 562"/>
              <a:gd name="T1" fmla="*/ 0 h 58"/>
              <a:gd name="T2" fmla="*/ 0 w 562"/>
              <a:gd name="T3" fmla="*/ 2147483646 h 58"/>
              <a:gd name="T4" fmla="*/ 2147483646 w 562"/>
              <a:gd name="T5" fmla="*/ 2147483646 h 58"/>
              <a:gd name="T6" fmla="*/ 2147483646 w 562"/>
              <a:gd name="T7" fmla="*/ 2147483646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7">
                <a:moveTo>
                  <a:pt x="0" y="0"/>
                </a:moveTo>
                <a:lnTo>
                  <a:pt x="0" y="58"/>
                </a:lnTo>
                <a:lnTo>
                  <a:pt x="562" y="58"/>
                </a:lnTo>
                <a:lnTo>
                  <a:pt x="562" y="16"/>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63" name="Freeform 62"/>
          <p:cNvSpPr/>
          <p:nvPr/>
        </p:nvSpPr>
        <p:spPr bwMode="auto">
          <a:xfrm>
            <a:off x="6254750" y="5929312"/>
            <a:ext cx="892175" cy="79375"/>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64" name="Freeform 63"/>
          <p:cNvSpPr/>
          <p:nvPr/>
        </p:nvSpPr>
        <p:spPr bwMode="auto">
          <a:xfrm>
            <a:off x="7219950" y="5932487"/>
            <a:ext cx="869950" cy="79375"/>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65" name="Freeform 64"/>
          <p:cNvSpPr/>
          <p:nvPr/>
        </p:nvSpPr>
        <p:spPr bwMode="auto">
          <a:xfrm>
            <a:off x="8185150" y="5935662"/>
            <a:ext cx="869950" cy="79375"/>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66" name="Text Box 65"/>
          <p:cNvSpPr txBox="1">
            <a:spLocks noChangeArrowheads="1"/>
          </p:cNvSpPr>
          <p:nvPr/>
        </p:nvSpPr>
        <p:spPr bwMode="auto">
          <a:xfrm>
            <a:off x="5491163" y="6130925"/>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a:ea typeface="ＭＳ Ｐゴシック" charset="-128"/>
                <a:cs typeface="Arial"/>
              </a:rPr>
              <a:t>223</a:t>
            </a:r>
            <a:endParaRPr kumimoji="0" lang="en-US" altLang="en-US" sz="18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67" name="Text Box 66"/>
          <p:cNvSpPr txBox="1">
            <a:spLocks noChangeArrowheads="1"/>
          </p:cNvSpPr>
          <p:nvPr/>
        </p:nvSpPr>
        <p:spPr bwMode="auto">
          <a:xfrm>
            <a:off x="6534150" y="6140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a:ea typeface="ＭＳ Ｐゴシック" charset="-128"/>
                <a:cs typeface="Arial"/>
              </a:rPr>
              <a:t>1</a:t>
            </a:r>
            <a:endParaRPr kumimoji="0" lang="en-US" altLang="en-US" sz="18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68" name="Text Box 67"/>
          <p:cNvSpPr txBox="1">
            <a:spLocks noChangeArrowheads="1"/>
          </p:cNvSpPr>
          <p:nvPr/>
        </p:nvSpPr>
        <p:spPr bwMode="auto">
          <a:xfrm>
            <a:off x="8491538" y="61404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a:ea typeface="ＭＳ Ｐゴシック" charset="-128"/>
                <a:cs typeface="Arial"/>
              </a:rPr>
              <a:t>1</a:t>
            </a:r>
            <a:endParaRPr kumimoji="0" lang="en-US" altLang="en-US" sz="18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sp>
        <p:nvSpPr>
          <p:cNvPr id="169" name="Text Box 68"/>
          <p:cNvSpPr txBox="1">
            <a:spLocks noChangeArrowheads="1"/>
          </p:cNvSpPr>
          <p:nvPr/>
        </p:nvSpPr>
        <p:spPr bwMode="auto">
          <a:xfrm>
            <a:off x="7472363" y="61404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a:ea typeface="ＭＳ Ｐゴシック" charset="-128"/>
                <a:cs typeface="Arial"/>
              </a:rPr>
              <a:t>1</a:t>
            </a:r>
            <a:endParaRPr kumimoji="0" lang="en-US" altLang="en-US" sz="1800" b="0" i="0" u="none" strike="noStrike" kern="1200" cap="none" spc="0" normalizeH="0" baseline="0" noProof="0">
              <a:ln>
                <a:noFill/>
              </a:ln>
              <a:solidFill>
                <a:srgbClr val="000000"/>
              </a:solidFill>
              <a:effectLst/>
              <a:uLnTx/>
              <a:uFillTx/>
              <a:latin typeface="Comic Sans MS" charset="0"/>
              <a:ea typeface="ＭＳ Ｐゴシック" charset="-128"/>
              <a:cs typeface="Arial"/>
            </a:endParaRPr>
          </a:p>
        </p:txBody>
      </p:sp>
      <p:grpSp>
        <p:nvGrpSpPr>
          <p:cNvPr id="170" name="Group 73"/>
          <p:cNvGrpSpPr/>
          <p:nvPr/>
        </p:nvGrpSpPr>
        <p:grpSpPr>
          <a:xfrm>
            <a:off x="4641850" y="1528763"/>
            <a:ext cx="641350" cy="558800"/>
            <a:chOff x="-44" y="1473"/>
            <a:chExt cx="981" cy="1105"/>
          </a:xfrm>
        </p:grpSpPr>
        <p:pic>
          <p:nvPicPr>
            <p:cNvPr id="171"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Freeform 75"/>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grpSp>
      <p:grpSp>
        <p:nvGrpSpPr>
          <p:cNvPr id="173" name="Group 80"/>
          <p:cNvGrpSpPr/>
          <p:nvPr/>
        </p:nvGrpSpPr>
        <p:grpSpPr>
          <a:xfrm>
            <a:off x="4637087" y="2127250"/>
            <a:ext cx="641350" cy="558800"/>
            <a:chOff x="-44" y="1473"/>
            <a:chExt cx="981" cy="1105"/>
          </a:xfrm>
        </p:grpSpPr>
        <p:pic>
          <p:nvPicPr>
            <p:cNvPr id="174"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Freeform 8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grpSp>
      <p:grpSp>
        <p:nvGrpSpPr>
          <p:cNvPr id="176" name="Group 83"/>
          <p:cNvGrpSpPr/>
          <p:nvPr/>
        </p:nvGrpSpPr>
        <p:grpSpPr>
          <a:xfrm>
            <a:off x="4665662" y="2736850"/>
            <a:ext cx="641350" cy="558800"/>
            <a:chOff x="-44" y="1473"/>
            <a:chExt cx="981" cy="1105"/>
          </a:xfrm>
        </p:grpSpPr>
        <p:pic>
          <p:nvPicPr>
            <p:cNvPr id="177"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Freeform 85"/>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grpSp>
      <p:grpSp>
        <p:nvGrpSpPr>
          <p:cNvPr id="179" name="Group 87"/>
          <p:cNvGrpSpPr/>
          <p:nvPr/>
        </p:nvGrpSpPr>
        <p:grpSpPr>
          <a:xfrm flipH="1">
            <a:off x="8324850" y="1685925"/>
            <a:ext cx="641350" cy="558800"/>
            <a:chOff x="-44" y="1473"/>
            <a:chExt cx="981" cy="1105"/>
          </a:xfrm>
        </p:grpSpPr>
        <p:pic>
          <p:nvPicPr>
            <p:cNvPr id="180"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89"/>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grpSp>
      <p:grpSp>
        <p:nvGrpSpPr>
          <p:cNvPr id="182" name="Group 90"/>
          <p:cNvGrpSpPr/>
          <p:nvPr/>
        </p:nvGrpSpPr>
        <p:grpSpPr>
          <a:xfrm flipH="1">
            <a:off x="8339137" y="2965450"/>
            <a:ext cx="641350" cy="558800"/>
            <a:chOff x="-44" y="1473"/>
            <a:chExt cx="981" cy="1105"/>
          </a:xfrm>
        </p:grpSpPr>
        <p:pic>
          <p:nvPicPr>
            <p:cNvPr id="183"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Freeform 9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grpSp>
      <p:grpSp>
        <p:nvGrpSpPr>
          <p:cNvPr id="185" name="Group 93"/>
          <p:cNvGrpSpPr/>
          <p:nvPr/>
        </p:nvGrpSpPr>
        <p:grpSpPr>
          <a:xfrm flipH="1">
            <a:off x="7240587" y="4489450"/>
            <a:ext cx="641350" cy="558800"/>
            <a:chOff x="-44" y="1473"/>
            <a:chExt cx="981" cy="1105"/>
          </a:xfrm>
        </p:grpSpPr>
        <p:pic>
          <p:nvPicPr>
            <p:cNvPr id="186"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Freeform 95"/>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grpSp>
      <p:grpSp>
        <p:nvGrpSpPr>
          <p:cNvPr id="188" name="Group 96"/>
          <p:cNvGrpSpPr/>
          <p:nvPr/>
        </p:nvGrpSpPr>
        <p:grpSpPr>
          <a:xfrm flipH="1">
            <a:off x="6076950" y="4530725"/>
            <a:ext cx="641350" cy="558800"/>
            <a:chOff x="-44" y="1473"/>
            <a:chExt cx="981" cy="1105"/>
          </a:xfrm>
        </p:grpSpPr>
        <p:pic>
          <p:nvPicPr>
            <p:cNvPr id="189"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Freeform 98"/>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grpSp>
      <p:grpSp>
        <p:nvGrpSpPr>
          <p:cNvPr id="191" name="Group 99"/>
          <p:cNvGrpSpPr/>
          <p:nvPr/>
        </p:nvGrpSpPr>
        <p:grpSpPr>
          <a:xfrm>
            <a:off x="6505575" y="2624138"/>
            <a:ext cx="698500" cy="355600"/>
            <a:chOff x="4396" y="1245"/>
            <a:chExt cx="672" cy="248"/>
          </a:xfrm>
        </p:grpSpPr>
        <p:sp>
          <p:nvSpPr>
            <p:cNvPr id="19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imes New Roman" charset="0"/>
                <a:ea typeface="ＭＳ Ｐゴシック" charset="-128"/>
                <a:cs typeface="Arial"/>
              </a:endParaRPr>
            </a:p>
          </p:txBody>
        </p:sp>
        <p:sp>
          <p:nvSpPr>
            <p:cNvPr id="19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imes New Roman" charset="0"/>
                <a:ea typeface="ＭＳ Ｐゴシック" charset="-128"/>
                <a:cs typeface="Arial"/>
              </a:endParaRPr>
            </a:p>
          </p:txBody>
        </p:sp>
        <p:sp>
          <p:nvSpPr>
            <p:cNvPr id="19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imes New Roman" charset="0"/>
                <a:ea typeface="ＭＳ Ｐゴシック" charset="-128"/>
                <a:cs typeface="Arial"/>
              </a:endParaRPr>
            </a:p>
          </p:txBody>
        </p:sp>
        <p:grpSp>
          <p:nvGrpSpPr>
            <p:cNvPr id="195" name="Group 103"/>
            <p:cNvGrpSpPr/>
            <p:nvPr/>
          </p:nvGrpSpPr>
          <p:grpSpPr>
            <a:xfrm>
              <a:off x="4530" y="1287"/>
              <a:ext cx="377" cy="75"/>
              <a:chOff x="2468" y="1332"/>
              <a:chExt cx="310" cy="60"/>
            </a:xfrm>
          </p:grpSpPr>
          <p:sp>
            <p:nvSpPr>
              <p:cNvPr id="198" name="Freeform 104"/>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sp>
            <p:nvSpPr>
              <p:cNvPr id="199" name="Freeform 105"/>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grpSp>
        <p:sp>
          <p:nvSpPr>
            <p:cNvPr id="196" name="Line 106"/>
            <p:cNvSpPr>
              <a:spLocks noChangeShapeType="1"/>
            </p:cNvSpPr>
            <p:nvPr/>
          </p:nvSpPr>
          <p:spPr bwMode="auto">
            <a:xfrm flipH="1">
              <a:off x="4399" y="1321"/>
              <a:ext cx="0" cy="10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sp>
          <p:nvSpPr>
            <p:cNvPr id="197" name="Line 107"/>
            <p:cNvSpPr>
              <a:spLocks noChangeShapeType="1"/>
            </p:cNvSpPr>
            <p:nvPr/>
          </p:nvSpPr>
          <p:spPr bwMode="auto">
            <a:xfrm flipH="1">
              <a:off x="5063" y="1326"/>
              <a:ext cx="0" cy="10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grpSp>
      <p:sp>
        <p:nvSpPr>
          <p:cNvPr id="200" name="Line 5"/>
          <p:cNvSpPr>
            <a:spLocks noChangeShapeType="1"/>
          </p:cNvSpPr>
          <p:nvPr/>
        </p:nvSpPr>
        <p:spPr bwMode="auto">
          <a:xfrm>
            <a:off x="5248275" y="1816100"/>
            <a:ext cx="390525" cy="63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201" name="Line 7"/>
          <p:cNvSpPr>
            <a:spLocks noChangeShapeType="1"/>
          </p:cNvSpPr>
          <p:nvPr/>
        </p:nvSpPr>
        <p:spPr bwMode="auto">
          <a:xfrm flipV="1">
            <a:off x="5283200" y="2555875"/>
            <a:ext cx="277812"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202" name="Line 8"/>
          <p:cNvSpPr>
            <a:spLocks noChangeShapeType="1"/>
          </p:cNvSpPr>
          <p:nvPr/>
        </p:nvSpPr>
        <p:spPr bwMode="auto">
          <a:xfrm>
            <a:off x="5294312" y="3087688"/>
            <a:ext cx="422275" cy="476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203" name="Line 11"/>
          <p:cNvSpPr>
            <a:spLocks noChangeShapeType="1"/>
          </p:cNvSpPr>
          <p:nvPr/>
        </p:nvSpPr>
        <p:spPr bwMode="auto">
          <a:xfrm>
            <a:off x="6048375" y="2663825"/>
            <a:ext cx="561975" cy="15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Tree>
    <p:extLst>
      <p:ext uri="{BB962C8B-B14F-4D97-AF65-F5344CB8AC3E}">
        <p14:creationId xmlns:p14="http://schemas.microsoft.com/office/powerpoint/2010/main" val="10196683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0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afterGroup">
                            <p:stCondLst>
                              <p:cond delay="0"/>
                            </p:stCondLst>
                            <p:childTnLst>
                              <p:par>
                                <p:cTn id="93" presetID="1" presetClass="entr" presetSubtype="0" fill="hold" nodeType="clickEffect">
                                  <p:stCondLst>
                                    <p:cond delay="0"/>
                                  </p:stCondLst>
                                  <p:childTnLst>
                                    <p:set>
                                      <p:cBhvr>
                                        <p:cTn id="9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afterGroup">
                            <p:stCondLst>
                              <p:cond delay="0"/>
                            </p:stCondLst>
                            <p:childTnLst>
                              <p:par>
                                <p:cTn id="97" presetID="1" presetClass="entr" presetSubtype="0" fill="hold" nodeType="clickEffect">
                                  <p:stCondLst>
                                    <p:cond delay="0"/>
                                  </p:stCondLst>
                                  <p:childTnLst>
                                    <p:set>
                                      <p:cBhvr>
                                        <p:cTn id="9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after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after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38" grpId="0" animBg="1"/>
      <p:bldP spid="139" grpId="0" animBg="1"/>
      <p:bldP spid="140" grpId="0" animBg="1"/>
      <p:bldP spid="141" grpId="0"/>
      <p:bldP spid="144" grpId="0"/>
      <p:bldP spid="145" grpId="0"/>
      <p:bldP spid="146" grpId="0"/>
      <p:bldP spid="147" grpId="0" animBg="1"/>
      <p:bldP spid="148" grpId="0"/>
      <p:bldP spid="149" grpId="0" animBg="1"/>
      <p:bldP spid="150" grpId="0" animBg="1"/>
      <p:bldP spid="151" grpId="0"/>
      <p:bldP spid="152" grpId="0"/>
      <p:bldP spid="153" grpId="0" animBg="1"/>
      <p:bldP spid="154" grpId="0" animBg="1"/>
      <p:bldP spid="155" grpId="0" animBg="1"/>
      <p:bldP spid="156" grpId="0"/>
      <p:bldP spid="157" grpId="0"/>
      <p:bldP spid="161" grpId="0"/>
      <p:bldP spid="162" grpId="0" animBg="1"/>
      <p:bldP spid="163" grpId="0" animBg="1"/>
      <p:bldP spid="164" grpId="0" animBg="1"/>
      <p:bldP spid="165" grpId="0" animBg="1"/>
      <p:bldP spid="166" grpId="0"/>
      <p:bldP spid="167" grpId="0"/>
      <p:bldP spid="168" grpId="0"/>
      <p:bldP spid="169" grpId="0"/>
      <p:bldP spid="200" grpId="0" animBg="1"/>
      <p:bldP spid="201" grpId="0" animBg="1"/>
      <p:bldP spid="202" grpId="0" animBg="1"/>
      <p:bldP spid="20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AB9C-ED81-6C41-B41F-0512A4FAB7D6}"/>
              </a:ext>
            </a:extLst>
          </p:cNvPr>
          <p:cNvSpPr>
            <a:spLocks noGrp="1"/>
          </p:cNvSpPr>
          <p:nvPr>
            <p:ph type="title"/>
          </p:nvPr>
        </p:nvSpPr>
        <p:spPr/>
        <p:txBody>
          <a:bodyPr/>
          <a:lstStyle/>
          <a:p>
            <a:r>
              <a:rPr lang="en-US"/>
              <a:t>IP Address</a:t>
            </a:r>
          </a:p>
        </p:txBody>
      </p:sp>
      <p:sp>
        <p:nvSpPr>
          <p:cNvPr id="3" name="Content Placeholder 2">
            <a:extLst>
              <a:ext uri="{FF2B5EF4-FFF2-40B4-BE49-F238E27FC236}">
                <a16:creationId xmlns:a16="http://schemas.microsoft.com/office/drawing/2014/main" id="{4378807E-CD73-4748-8AE8-0A1FC5E09AC8}"/>
              </a:ext>
            </a:extLst>
          </p:cNvPr>
          <p:cNvSpPr>
            <a:spLocks noGrp="1"/>
          </p:cNvSpPr>
          <p:nvPr>
            <p:ph idx="1"/>
          </p:nvPr>
        </p:nvSpPr>
        <p:spPr/>
        <p:txBody>
          <a:bodyPr/>
          <a:lstStyle/>
          <a:p>
            <a:r>
              <a:rPr lang="en-US" dirty="0"/>
              <a:t>IP addresses are useful in identifying a specific host in a network.</a:t>
            </a:r>
          </a:p>
          <a:p>
            <a:r>
              <a:rPr lang="en-US" dirty="0"/>
              <a:t>IP addresses are 32 bit numbers which are divided into 4 octets. Each octet represents 8 bit binary number.</a:t>
            </a:r>
          </a:p>
          <a:p>
            <a:r>
              <a:rPr lang="en-US" dirty="0"/>
              <a:t>Below is an example of an IP address:</a:t>
            </a:r>
          </a:p>
          <a:p>
            <a:pPr marL="0" indent="0">
              <a:buNone/>
            </a:pPr>
            <a:endParaRPr lang="en-US" dirty="0"/>
          </a:p>
        </p:txBody>
      </p:sp>
      <p:sp>
        <p:nvSpPr>
          <p:cNvPr id="4" name="Rounded Rectangle 3">
            <a:extLst>
              <a:ext uri="{FF2B5EF4-FFF2-40B4-BE49-F238E27FC236}">
                <a16:creationId xmlns:a16="http://schemas.microsoft.com/office/drawing/2014/main" id="{4C0F64E2-A538-C344-946F-669C84F32CD1}"/>
              </a:ext>
            </a:extLst>
          </p:cNvPr>
          <p:cNvSpPr/>
          <p:nvPr/>
        </p:nvSpPr>
        <p:spPr>
          <a:xfrm>
            <a:off x="533400" y="3276600"/>
            <a:ext cx="1828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cs typeface="Arial"/>
              </a:rPr>
              <a:t>10101100</a:t>
            </a:r>
          </a:p>
        </p:txBody>
      </p:sp>
      <p:sp>
        <p:nvSpPr>
          <p:cNvPr id="5" name="Rounded Rectangle 4">
            <a:extLst>
              <a:ext uri="{FF2B5EF4-FFF2-40B4-BE49-F238E27FC236}">
                <a16:creationId xmlns:a16="http://schemas.microsoft.com/office/drawing/2014/main" id="{67D75587-7575-4343-B95D-2474419FEDF1}"/>
              </a:ext>
            </a:extLst>
          </p:cNvPr>
          <p:cNvSpPr/>
          <p:nvPr/>
        </p:nvSpPr>
        <p:spPr>
          <a:xfrm>
            <a:off x="2698474" y="3276600"/>
            <a:ext cx="1828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cs typeface="Arial"/>
              </a:rPr>
              <a:t>00010000</a:t>
            </a:r>
          </a:p>
        </p:txBody>
      </p:sp>
      <p:sp>
        <p:nvSpPr>
          <p:cNvPr id="6" name="Rounded Rectangle 5">
            <a:extLst>
              <a:ext uri="{FF2B5EF4-FFF2-40B4-BE49-F238E27FC236}">
                <a16:creationId xmlns:a16="http://schemas.microsoft.com/office/drawing/2014/main" id="{B77D0D90-5551-AC40-AE92-73A89B8B9CDD}"/>
              </a:ext>
            </a:extLst>
          </p:cNvPr>
          <p:cNvSpPr/>
          <p:nvPr/>
        </p:nvSpPr>
        <p:spPr>
          <a:xfrm>
            <a:off x="4863548" y="3276600"/>
            <a:ext cx="1828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cs typeface="Arial"/>
              </a:rPr>
              <a:t>11111110</a:t>
            </a:r>
          </a:p>
        </p:txBody>
      </p:sp>
      <p:sp>
        <p:nvSpPr>
          <p:cNvPr id="7" name="Rounded Rectangle 6">
            <a:extLst>
              <a:ext uri="{FF2B5EF4-FFF2-40B4-BE49-F238E27FC236}">
                <a16:creationId xmlns:a16="http://schemas.microsoft.com/office/drawing/2014/main" id="{8553625A-6765-824D-87CE-87821D46CCA4}"/>
              </a:ext>
            </a:extLst>
          </p:cNvPr>
          <p:cNvSpPr/>
          <p:nvPr/>
        </p:nvSpPr>
        <p:spPr>
          <a:xfrm>
            <a:off x="7028622" y="3276600"/>
            <a:ext cx="1828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cs typeface="Arial"/>
              </a:rPr>
              <a:t>00000001</a:t>
            </a:r>
          </a:p>
        </p:txBody>
      </p:sp>
      <p:sp>
        <p:nvSpPr>
          <p:cNvPr id="8" name="TextBox 7">
            <a:extLst>
              <a:ext uri="{FF2B5EF4-FFF2-40B4-BE49-F238E27FC236}">
                <a16:creationId xmlns:a16="http://schemas.microsoft.com/office/drawing/2014/main" id="{89DB5F5C-0321-5142-9E8B-09BEB02962C4}"/>
              </a:ext>
            </a:extLst>
          </p:cNvPr>
          <p:cNvSpPr txBox="1"/>
          <p:nvPr/>
        </p:nvSpPr>
        <p:spPr>
          <a:xfrm>
            <a:off x="1179938" y="3886200"/>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cs typeface="Arial"/>
              </a:rPr>
              <a:t>172</a:t>
            </a:r>
          </a:p>
        </p:txBody>
      </p:sp>
      <p:sp>
        <p:nvSpPr>
          <p:cNvPr id="9" name="TextBox 8">
            <a:extLst>
              <a:ext uri="{FF2B5EF4-FFF2-40B4-BE49-F238E27FC236}">
                <a16:creationId xmlns:a16="http://schemas.microsoft.com/office/drawing/2014/main" id="{40C4EA10-33CC-304C-A1AA-223C473DE01E}"/>
              </a:ext>
            </a:extLst>
          </p:cNvPr>
          <p:cNvSpPr txBox="1"/>
          <p:nvPr/>
        </p:nvSpPr>
        <p:spPr>
          <a:xfrm>
            <a:off x="3345012" y="3886200"/>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cs typeface="Arial"/>
              </a:rPr>
              <a:t>16</a:t>
            </a:r>
          </a:p>
        </p:txBody>
      </p:sp>
      <p:sp>
        <p:nvSpPr>
          <p:cNvPr id="10" name="TextBox 9">
            <a:extLst>
              <a:ext uri="{FF2B5EF4-FFF2-40B4-BE49-F238E27FC236}">
                <a16:creationId xmlns:a16="http://schemas.microsoft.com/office/drawing/2014/main" id="{31D07205-39A7-6D47-BD0D-A7C8CFCFC44D}"/>
              </a:ext>
            </a:extLst>
          </p:cNvPr>
          <p:cNvSpPr txBox="1"/>
          <p:nvPr/>
        </p:nvSpPr>
        <p:spPr>
          <a:xfrm>
            <a:off x="5608563" y="3881158"/>
            <a:ext cx="535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cs typeface="Arial"/>
              </a:rPr>
              <a:t>254</a:t>
            </a:r>
          </a:p>
        </p:txBody>
      </p:sp>
      <p:sp>
        <p:nvSpPr>
          <p:cNvPr id="11" name="TextBox 10">
            <a:extLst>
              <a:ext uri="{FF2B5EF4-FFF2-40B4-BE49-F238E27FC236}">
                <a16:creationId xmlns:a16="http://schemas.microsoft.com/office/drawing/2014/main" id="{1B18CCA0-AFE9-2E44-A7BC-0307BE60C7EA}"/>
              </a:ext>
            </a:extLst>
          </p:cNvPr>
          <p:cNvSpPr txBox="1"/>
          <p:nvPr/>
        </p:nvSpPr>
        <p:spPr>
          <a:xfrm>
            <a:off x="7773637" y="388115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cs typeface="Arial"/>
              </a:rPr>
              <a:t>1</a:t>
            </a:r>
          </a:p>
        </p:txBody>
      </p:sp>
      <p:sp>
        <p:nvSpPr>
          <p:cNvPr id="12" name="TextBox 11">
            <a:extLst>
              <a:ext uri="{FF2B5EF4-FFF2-40B4-BE49-F238E27FC236}">
                <a16:creationId xmlns:a16="http://schemas.microsoft.com/office/drawing/2014/main" id="{646DFDE9-B758-254B-8BBF-0C61FFDE7C13}"/>
              </a:ext>
            </a:extLst>
          </p:cNvPr>
          <p:cNvSpPr txBox="1"/>
          <p:nvPr/>
        </p:nvSpPr>
        <p:spPr>
          <a:xfrm>
            <a:off x="762000" y="4724400"/>
            <a:ext cx="8001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a:cs typeface="Arial"/>
              </a:rPr>
              <a:t>IP addresses are divided into 2 parts: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a:cs typeface="Arial"/>
              </a:rPr>
              <a:t>Network ID  &amp; Host 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a:cs typeface="Arial"/>
              </a:rPr>
              <a:t>&lt;NID&gt;  &lt;HID&gt; = IP Address</a:t>
            </a:r>
          </a:p>
        </p:txBody>
      </p:sp>
    </p:spTree>
    <p:extLst>
      <p:ext uri="{BB962C8B-B14F-4D97-AF65-F5344CB8AC3E}">
        <p14:creationId xmlns:p14="http://schemas.microsoft.com/office/powerpoint/2010/main" val="31118139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after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after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after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after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C291-938D-AD43-B11A-D2103E49D65F}"/>
              </a:ext>
            </a:extLst>
          </p:cNvPr>
          <p:cNvSpPr>
            <a:spLocks noGrp="1"/>
          </p:cNvSpPr>
          <p:nvPr>
            <p:ph type="title"/>
          </p:nvPr>
        </p:nvSpPr>
        <p:spPr/>
        <p:txBody>
          <a:bodyPr>
            <a:noAutofit/>
          </a:bodyPr>
          <a:lstStyle/>
          <a:p>
            <a:r>
              <a:rPr lang="en-US" sz="3200"/>
              <a:t>Classification of IP Addresses (Classful Addressing)</a:t>
            </a:r>
          </a:p>
        </p:txBody>
      </p:sp>
      <p:graphicFrame>
        <p:nvGraphicFramePr>
          <p:cNvPr id="5" name="Content Placeholder 4">
            <a:extLst>
              <a:ext uri="{FF2B5EF4-FFF2-40B4-BE49-F238E27FC236}">
                <a16:creationId xmlns:a16="http://schemas.microsoft.com/office/drawing/2014/main" id="{74F923B9-E0B7-DA41-AD76-4D6EC5E252AE}"/>
              </a:ext>
            </a:extLst>
          </p:cNvPr>
          <p:cNvGraphicFramePr>
            <a:graphicFrameLocks noGrp="1"/>
          </p:cNvGraphicFramePr>
          <p:nvPr>
            <p:ph idx="1"/>
          </p:nvPr>
        </p:nvGraphicFramePr>
        <p:xfrm>
          <a:off x="228600" y="1227924"/>
          <a:ext cx="8763000" cy="370840"/>
        </p:xfrm>
        <a:graphic>
          <a:graphicData uri="http://schemas.openxmlformats.org/drawingml/2006/table">
            <a:tbl>
              <a:tblPr firstRow="1" bandRow="1">
                <a:tableStyleId>{5C22544A-7EE6-4342-B048-85BDC9FD1C3A}</a:tableStyleId>
              </a:tblPr>
              <a:tblGrid>
                <a:gridCol w="266700">
                  <a:extLst>
                    <a:ext uri="{9D8B030D-6E8A-4147-A177-3AD203B41FA5}">
                      <a16:colId xmlns:a16="http://schemas.microsoft.com/office/drawing/2014/main" val="3050919398"/>
                    </a:ext>
                  </a:extLst>
                </a:gridCol>
                <a:gridCol w="1924050">
                  <a:extLst>
                    <a:ext uri="{9D8B030D-6E8A-4147-A177-3AD203B41FA5}">
                      <a16:colId xmlns:a16="http://schemas.microsoft.com/office/drawing/2014/main" val="774300268"/>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a:t>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26046841"/>
                  </a:ext>
                </a:extLst>
              </a:tr>
            </a:tbl>
          </a:graphicData>
        </a:graphic>
      </p:graphicFrame>
      <p:sp>
        <p:nvSpPr>
          <p:cNvPr id="6" name="TextBox 5">
            <a:extLst>
              <a:ext uri="{FF2B5EF4-FFF2-40B4-BE49-F238E27FC236}">
                <a16:creationId xmlns:a16="http://schemas.microsoft.com/office/drawing/2014/main" id="{DBE65846-F4C0-8D43-852A-A7719F37682B}"/>
              </a:ext>
            </a:extLst>
          </p:cNvPr>
          <p:cNvSpPr txBox="1"/>
          <p:nvPr/>
        </p:nvSpPr>
        <p:spPr>
          <a:xfrm>
            <a:off x="231913" y="858592"/>
            <a:ext cx="915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cs typeface="Arial"/>
              </a:rPr>
              <a:t>Class: A</a:t>
            </a:r>
          </a:p>
        </p:txBody>
      </p:sp>
      <p:cxnSp>
        <p:nvCxnSpPr>
          <p:cNvPr id="8" name="Straight Arrow Connector 7">
            <a:extLst>
              <a:ext uri="{FF2B5EF4-FFF2-40B4-BE49-F238E27FC236}">
                <a16:creationId xmlns:a16="http://schemas.microsoft.com/office/drawing/2014/main" id="{126081D9-B612-6E4E-BACD-18B882241A55}"/>
              </a:ext>
            </a:extLst>
          </p:cNvPr>
          <p:cNvCxnSpPr/>
          <p:nvPr/>
        </p:nvCxnSpPr>
        <p:spPr>
          <a:xfrm flipH="1" flipV="1">
            <a:off x="342900" y="1598764"/>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A999BA-D4C5-AE4D-9236-6816EC02CF37}"/>
              </a:ext>
            </a:extLst>
          </p:cNvPr>
          <p:cNvSpPr txBox="1"/>
          <p:nvPr/>
        </p:nvSpPr>
        <p:spPr>
          <a:xfrm>
            <a:off x="255722" y="1919494"/>
            <a:ext cx="4953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Fix</a:t>
            </a:r>
          </a:p>
        </p:txBody>
      </p:sp>
      <p:sp>
        <p:nvSpPr>
          <p:cNvPr id="11" name="TextBox 10">
            <a:extLst>
              <a:ext uri="{FF2B5EF4-FFF2-40B4-BE49-F238E27FC236}">
                <a16:creationId xmlns:a16="http://schemas.microsoft.com/office/drawing/2014/main" id="{10EA55A9-5ED9-3049-AFDF-CEEFEB42E26C}"/>
              </a:ext>
            </a:extLst>
          </p:cNvPr>
          <p:cNvSpPr txBox="1"/>
          <p:nvPr/>
        </p:nvSpPr>
        <p:spPr>
          <a:xfrm>
            <a:off x="838200" y="1563469"/>
            <a:ext cx="12517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7 Bit Network ID</a:t>
            </a:r>
          </a:p>
        </p:txBody>
      </p:sp>
      <p:sp>
        <p:nvSpPr>
          <p:cNvPr id="13" name="Left Brace 12">
            <a:extLst>
              <a:ext uri="{FF2B5EF4-FFF2-40B4-BE49-F238E27FC236}">
                <a16:creationId xmlns:a16="http://schemas.microsoft.com/office/drawing/2014/main" id="{273EE7CF-ED9B-5544-96B5-9BAB5B206F53}"/>
              </a:ext>
            </a:extLst>
          </p:cNvPr>
          <p:cNvSpPr/>
          <p:nvPr/>
        </p:nvSpPr>
        <p:spPr>
          <a:xfrm rot="16200000">
            <a:off x="5543550" y="-1381925"/>
            <a:ext cx="381000" cy="6515100"/>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sp>
        <p:nvSpPr>
          <p:cNvPr id="14" name="TextBox 13">
            <a:extLst>
              <a:ext uri="{FF2B5EF4-FFF2-40B4-BE49-F238E27FC236}">
                <a16:creationId xmlns:a16="http://schemas.microsoft.com/office/drawing/2014/main" id="{8C2462F2-EDCA-CE4E-86AA-7FD48ABF6BE9}"/>
              </a:ext>
            </a:extLst>
          </p:cNvPr>
          <p:cNvSpPr txBox="1"/>
          <p:nvPr/>
        </p:nvSpPr>
        <p:spPr>
          <a:xfrm>
            <a:off x="5829300" y="1563468"/>
            <a:ext cx="10260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24 Bit Host ID</a:t>
            </a:r>
          </a:p>
        </p:txBody>
      </p:sp>
      <p:graphicFrame>
        <p:nvGraphicFramePr>
          <p:cNvPr id="15" name="Content Placeholder 4">
            <a:extLst>
              <a:ext uri="{FF2B5EF4-FFF2-40B4-BE49-F238E27FC236}">
                <a16:creationId xmlns:a16="http://schemas.microsoft.com/office/drawing/2014/main" id="{7B01AF00-5A60-7948-AF13-C33A98E03895}"/>
              </a:ext>
            </a:extLst>
          </p:cNvPr>
          <p:cNvGraphicFramePr/>
          <p:nvPr/>
        </p:nvGraphicFramePr>
        <p:xfrm>
          <a:off x="228600" y="2529094"/>
          <a:ext cx="8763000" cy="370840"/>
        </p:xfrm>
        <a:graphic>
          <a:graphicData uri="http://schemas.openxmlformats.org/drawingml/2006/table">
            <a:tbl>
              <a:tblPr firstRow="1" bandRow="1">
                <a:tableStyleId>{21E4AEA4-8DFA-4A89-87EB-49C32662AFE0}</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1706428">
                  <a:extLst>
                    <a:ext uri="{9D8B030D-6E8A-4147-A177-3AD203B41FA5}">
                      <a16:colId xmlns:a16="http://schemas.microsoft.com/office/drawing/2014/main" val="4243967714"/>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a:t>1</a:t>
                      </a:r>
                    </a:p>
                  </a:txBody>
                  <a:tcPr/>
                </a:tc>
                <a:tc>
                  <a:txBody>
                    <a:bodyPr/>
                    <a:lstStyle/>
                    <a:p>
                      <a:pPr algn="ctr"/>
                      <a:r>
                        <a:rPr lang="en-US"/>
                        <a:t>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sp>
        <p:nvSpPr>
          <p:cNvPr id="16" name="TextBox 15">
            <a:extLst>
              <a:ext uri="{FF2B5EF4-FFF2-40B4-BE49-F238E27FC236}">
                <a16:creationId xmlns:a16="http://schemas.microsoft.com/office/drawing/2014/main" id="{0E625D3E-3332-684F-940D-B168063A2DB5}"/>
              </a:ext>
            </a:extLst>
          </p:cNvPr>
          <p:cNvSpPr txBox="1"/>
          <p:nvPr/>
        </p:nvSpPr>
        <p:spPr>
          <a:xfrm>
            <a:off x="231913" y="2224294"/>
            <a:ext cx="9060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cs typeface="Arial"/>
              </a:rPr>
              <a:t>Class: B</a:t>
            </a:r>
          </a:p>
        </p:txBody>
      </p:sp>
      <p:sp>
        <p:nvSpPr>
          <p:cNvPr id="18" name="TextBox 17">
            <a:extLst>
              <a:ext uri="{FF2B5EF4-FFF2-40B4-BE49-F238E27FC236}">
                <a16:creationId xmlns:a16="http://schemas.microsoft.com/office/drawing/2014/main" id="{2FF3F5A7-F554-964E-95C6-522C96BC378D}"/>
              </a:ext>
            </a:extLst>
          </p:cNvPr>
          <p:cNvSpPr txBox="1"/>
          <p:nvPr/>
        </p:nvSpPr>
        <p:spPr>
          <a:xfrm>
            <a:off x="266700" y="2819400"/>
            <a:ext cx="4953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Fix</a:t>
            </a:r>
          </a:p>
        </p:txBody>
      </p:sp>
      <p:sp>
        <p:nvSpPr>
          <p:cNvPr id="19" name="TextBox 18">
            <a:extLst>
              <a:ext uri="{FF2B5EF4-FFF2-40B4-BE49-F238E27FC236}">
                <a16:creationId xmlns:a16="http://schemas.microsoft.com/office/drawing/2014/main" id="{E2F38304-4455-F74D-A187-7FC05C22A78F}"/>
              </a:ext>
            </a:extLst>
          </p:cNvPr>
          <p:cNvSpPr txBox="1"/>
          <p:nvPr/>
        </p:nvSpPr>
        <p:spPr>
          <a:xfrm>
            <a:off x="1340744" y="2853042"/>
            <a:ext cx="12517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14 Bit Network ID</a:t>
            </a:r>
          </a:p>
        </p:txBody>
      </p:sp>
      <p:sp>
        <p:nvSpPr>
          <p:cNvPr id="20" name="Left Brace 19">
            <a:extLst>
              <a:ext uri="{FF2B5EF4-FFF2-40B4-BE49-F238E27FC236}">
                <a16:creationId xmlns:a16="http://schemas.microsoft.com/office/drawing/2014/main" id="{6AB97C34-2712-8D49-921E-619C2B929A3B}"/>
              </a:ext>
            </a:extLst>
          </p:cNvPr>
          <p:cNvSpPr/>
          <p:nvPr/>
        </p:nvSpPr>
        <p:spPr>
          <a:xfrm rot="16200000">
            <a:off x="2473804" y="1203876"/>
            <a:ext cx="381000" cy="3869635"/>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sp>
        <p:nvSpPr>
          <p:cNvPr id="21" name="TextBox 20">
            <a:extLst>
              <a:ext uri="{FF2B5EF4-FFF2-40B4-BE49-F238E27FC236}">
                <a16:creationId xmlns:a16="http://schemas.microsoft.com/office/drawing/2014/main" id="{3E7E37A6-944F-2E48-966A-714D2CBF8966}"/>
              </a:ext>
            </a:extLst>
          </p:cNvPr>
          <p:cNvSpPr txBox="1"/>
          <p:nvPr/>
        </p:nvSpPr>
        <p:spPr>
          <a:xfrm>
            <a:off x="5921026" y="2815527"/>
            <a:ext cx="10260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16 Bit Host ID</a:t>
            </a:r>
          </a:p>
        </p:txBody>
      </p:sp>
      <p:sp>
        <p:nvSpPr>
          <p:cNvPr id="22" name="Left Brace 21">
            <a:extLst>
              <a:ext uri="{FF2B5EF4-FFF2-40B4-BE49-F238E27FC236}">
                <a16:creationId xmlns:a16="http://schemas.microsoft.com/office/drawing/2014/main" id="{69C1793B-BDE4-DD48-9744-6EC9D9A879FC}"/>
              </a:ext>
            </a:extLst>
          </p:cNvPr>
          <p:cNvSpPr/>
          <p:nvPr/>
        </p:nvSpPr>
        <p:spPr>
          <a:xfrm rot="16200000">
            <a:off x="6642961" y="968738"/>
            <a:ext cx="381000" cy="4316278"/>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graphicFrame>
        <p:nvGraphicFramePr>
          <p:cNvPr id="37" name="Content Placeholder 4">
            <a:extLst>
              <a:ext uri="{FF2B5EF4-FFF2-40B4-BE49-F238E27FC236}">
                <a16:creationId xmlns:a16="http://schemas.microsoft.com/office/drawing/2014/main" id="{22ADE4A0-D34A-E341-9C5E-D671958C11CB}"/>
              </a:ext>
            </a:extLst>
          </p:cNvPr>
          <p:cNvGraphicFramePr/>
          <p:nvPr/>
        </p:nvGraphicFramePr>
        <p:xfrm>
          <a:off x="255722" y="3708899"/>
          <a:ext cx="8763000" cy="370840"/>
        </p:xfrm>
        <a:graphic>
          <a:graphicData uri="http://schemas.openxmlformats.org/drawingml/2006/table">
            <a:tbl>
              <a:tblPr firstRow="1" bandRow="1">
                <a:tableStyleId>{F5AB1C69-6EDB-4FF4-983F-18BD219EF322}</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239578">
                  <a:extLst>
                    <a:ext uri="{9D8B030D-6E8A-4147-A177-3AD203B41FA5}">
                      <a16:colId xmlns:a16="http://schemas.microsoft.com/office/drawing/2014/main" val="4243967714"/>
                    </a:ext>
                  </a:extLst>
                </a:gridCol>
                <a:gridCol w="1466850">
                  <a:extLst>
                    <a:ext uri="{9D8B030D-6E8A-4147-A177-3AD203B41FA5}">
                      <a16:colId xmlns:a16="http://schemas.microsoft.com/office/drawing/2014/main" val="2894109257"/>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a:t>1</a:t>
                      </a:r>
                    </a:p>
                  </a:txBody>
                  <a:tcPr/>
                </a:tc>
                <a:tc>
                  <a:txBody>
                    <a:bodyPr/>
                    <a:lstStyle/>
                    <a:p>
                      <a:pPr algn="ctr"/>
                      <a:r>
                        <a:rPr lang="en-US"/>
                        <a:t>1</a:t>
                      </a:r>
                    </a:p>
                  </a:txBody>
                  <a:tcPr/>
                </a:tc>
                <a:tc>
                  <a:txBody>
                    <a:bodyPr/>
                    <a:lstStyle/>
                    <a:p>
                      <a:pPr algn="ctr"/>
                      <a:r>
                        <a:rPr lang="en-US"/>
                        <a:t>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26046841"/>
                  </a:ext>
                </a:extLst>
              </a:tr>
            </a:tbl>
          </a:graphicData>
        </a:graphic>
      </p:graphicFrame>
      <p:sp>
        <p:nvSpPr>
          <p:cNvPr id="38" name="TextBox 37">
            <a:extLst>
              <a:ext uri="{FF2B5EF4-FFF2-40B4-BE49-F238E27FC236}">
                <a16:creationId xmlns:a16="http://schemas.microsoft.com/office/drawing/2014/main" id="{7897FC7D-7717-094A-9EE3-9D500815B622}"/>
              </a:ext>
            </a:extLst>
          </p:cNvPr>
          <p:cNvSpPr txBox="1"/>
          <p:nvPr/>
        </p:nvSpPr>
        <p:spPr>
          <a:xfrm>
            <a:off x="193813" y="3352800"/>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cs typeface="Arial"/>
              </a:rPr>
              <a:t>Class: C</a:t>
            </a:r>
          </a:p>
        </p:txBody>
      </p:sp>
      <p:sp>
        <p:nvSpPr>
          <p:cNvPr id="40" name="TextBox 39">
            <a:extLst>
              <a:ext uri="{FF2B5EF4-FFF2-40B4-BE49-F238E27FC236}">
                <a16:creationId xmlns:a16="http://schemas.microsoft.com/office/drawing/2014/main" id="{BBA98910-7BB9-FA42-AFC0-67E7EEB831B9}"/>
              </a:ext>
            </a:extLst>
          </p:cNvPr>
          <p:cNvSpPr txBox="1"/>
          <p:nvPr/>
        </p:nvSpPr>
        <p:spPr>
          <a:xfrm>
            <a:off x="370022" y="4038600"/>
            <a:ext cx="4953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Fix</a:t>
            </a:r>
          </a:p>
        </p:txBody>
      </p:sp>
      <p:sp>
        <p:nvSpPr>
          <p:cNvPr id="41" name="TextBox 40">
            <a:extLst>
              <a:ext uri="{FF2B5EF4-FFF2-40B4-BE49-F238E27FC236}">
                <a16:creationId xmlns:a16="http://schemas.microsoft.com/office/drawing/2014/main" id="{CB52B52A-CAA4-134E-B89B-68ADF3B92E06}"/>
              </a:ext>
            </a:extLst>
          </p:cNvPr>
          <p:cNvSpPr txBox="1"/>
          <p:nvPr/>
        </p:nvSpPr>
        <p:spPr>
          <a:xfrm>
            <a:off x="2254506" y="4012559"/>
            <a:ext cx="12517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21 Bit Network ID</a:t>
            </a:r>
          </a:p>
        </p:txBody>
      </p:sp>
      <p:sp>
        <p:nvSpPr>
          <p:cNvPr id="42" name="Left Brace 41">
            <a:extLst>
              <a:ext uri="{FF2B5EF4-FFF2-40B4-BE49-F238E27FC236}">
                <a16:creationId xmlns:a16="http://schemas.microsoft.com/office/drawing/2014/main" id="{D965C56D-A8FE-7C4D-A6E3-D447E8D4F589}"/>
              </a:ext>
            </a:extLst>
          </p:cNvPr>
          <p:cNvSpPr/>
          <p:nvPr/>
        </p:nvSpPr>
        <p:spPr>
          <a:xfrm rot="16200000">
            <a:off x="3684723" y="1422900"/>
            <a:ext cx="381000" cy="5791197"/>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sp>
        <p:nvSpPr>
          <p:cNvPr id="43" name="TextBox 42">
            <a:extLst>
              <a:ext uri="{FF2B5EF4-FFF2-40B4-BE49-F238E27FC236}">
                <a16:creationId xmlns:a16="http://schemas.microsoft.com/office/drawing/2014/main" id="{301C5CE6-F898-5849-B45F-C091E0B3121D}"/>
              </a:ext>
            </a:extLst>
          </p:cNvPr>
          <p:cNvSpPr txBox="1"/>
          <p:nvPr/>
        </p:nvSpPr>
        <p:spPr>
          <a:xfrm>
            <a:off x="8008432" y="3995333"/>
            <a:ext cx="10260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8 Bit Host ID</a:t>
            </a:r>
          </a:p>
        </p:txBody>
      </p:sp>
      <p:sp>
        <p:nvSpPr>
          <p:cNvPr id="44" name="Left Brace 43">
            <a:extLst>
              <a:ext uri="{FF2B5EF4-FFF2-40B4-BE49-F238E27FC236}">
                <a16:creationId xmlns:a16="http://schemas.microsoft.com/office/drawing/2014/main" id="{96B40FAF-730E-A148-A338-8B8828EAFEF4}"/>
              </a:ext>
            </a:extLst>
          </p:cNvPr>
          <p:cNvSpPr/>
          <p:nvPr/>
        </p:nvSpPr>
        <p:spPr>
          <a:xfrm rot="16200000">
            <a:off x="7760081" y="3238541"/>
            <a:ext cx="381000" cy="2136281"/>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graphicFrame>
        <p:nvGraphicFramePr>
          <p:cNvPr id="45" name="Content Placeholder 4">
            <a:extLst>
              <a:ext uri="{FF2B5EF4-FFF2-40B4-BE49-F238E27FC236}">
                <a16:creationId xmlns:a16="http://schemas.microsoft.com/office/drawing/2014/main" id="{880A693B-2253-0846-9AD6-A6AD213CAF7C}"/>
              </a:ext>
            </a:extLst>
          </p:cNvPr>
          <p:cNvGraphicFramePr/>
          <p:nvPr/>
        </p:nvGraphicFramePr>
        <p:xfrm>
          <a:off x="255722" y="4774731"/>
          <a:ext cx="8763000" cy="370840"/>
        </p:xfrm>
        <a:graphic>
          <a:graphicData uri="http://schemas.openxmlformats.org/drawingml/2006/table">
            <a:tbl>
              <a:tblPr firstRow="1" bandRow="1">
                <a:tableStyleId>{00A15C55-8517-42AA-B614-E9B94910E393}</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239578">
                  <a:extLst>
                    <a:ext uri="{9D8B030D-6E8A-4147-A177-3AD203B41FA5}">
                      <a16:colId xmlns:a16="http://schemas.microsoft.com/office/drawing/2014/main" val="4243967714"/>
                    </a:ext>
                  </a:extLst>
                </a:gridCol>
                <a:gridCol w="208280">
                  <a:extLst>
                    <a:ext uri="{9D8B030D-6E8A-4147-A177-3AD203B41FA5}">
                      <a16:colId xmlns:a16="http://schemas.microsoft.com/office/drawing/2014/main" val="2894109257"/>
                    </a:ext>
                  </a:extLst>
                </a:gridCol>
                <a:gridCol w="1258570">
                  <a:extLst>
                    <a:ext uri="{9D8B030D-6E8A-4147-A177-3AD203B41FA5}">
                      <a16:colId xmlns:a16="http://schemas.microsoft.com/office/drawing/2014/main" val="3999155438"/>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26046841"/>
                  </a:ext>
                </a:extLst>
              </a:tr>
            </a:tbl>
          </a:graphicData>
        </a:graphic>
      </p:graphicFrame>
      <p:sp>
        <p:nvSpPr>
          <p:cNvPr id="46" name="TextBox 45">
            <a:extLst>
              <a:ext uri="{FF2B5EF4-FFF2-40B4-BE49-F238E27FC236}">
                <a16:creationId xmlns:a16="http://schemas.microsoft.com/office/drawing/2014/main" id="{BDAF333E-0E2E-1042-A3E0-305C7C2DD334}"/>
              </a:ext>
            </a:extLst>
          </p:cNvPr>
          <p:cNvSpPr txBox="1"/>
          <p:nvPr/>
        </p:nvSpPr>
        <p:spPr>
          <a:xfrm>
            <a:off x="174771" y="4419600"/>
            <a:ext cx="9220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cs typeface="Arial"/>
              </a:rPr>
              <a:t>Class: D</a:t>
            </a:r>
          </a:p>
        </p:txBody>
      </p:sp>
      <p:sp>
        <p:nvSpPr>
          <p:cNvPr id="47" name="TextBox 46">
            <a:extLst>
              <a:ext uri="{FF2B5EF4-FFF2-40B4-BE49-F238E27FC236}">
                <a16:creationId xmlns:a16="http://schemas.microsoft.com/office/drawing/2014/main" id="{3BD96DAD-A43A-1A42-836A-11CC7DB7630D}"/>
              </a:ext>
            </a:extLst>
          </p:cNvPr>
          <p:cNvSpPr txBox="1"/>
          <p:nvPr/>
        </p:nvSpPr>
        <p:spPr>
          <a:xfrm>
            <a:off x="419100" y="5029200"/>
            <a:ext cx="4953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Fix</a:t>
            </a:r>
          </a:p>
        </p:txBody>
      </p:sp>
      <p:sp>
        <p:nvSpPr>
          <p:cNvPr id="48" name="TextBox 47">
            <a:extLst>
              <a:ext uri="{FF2B5EF4-FFF2-40B4-BE49-F238E27FC236}">
                <a16:creationId xmlns:a16="http://schemas.microsoft.com/office/drawing/2014/main" id="{B99A9B17-E0C6-164B-B307-28E4F1FC31B6}"/>
              </a:ext>
            </a:extLst>
          </p:cNvPr>
          <p:cNvSpPr txBox="1"/>
          <p:nvPr/>
        </p:nvSpPr>
        <p:spPr>
          <a:xfrm>
            <a:off x="4914900" y="5396465"/>
            <a:ext cx="21731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Multicast address</a:t>
            </a:r>
          </a:p>
        </p:txBody>
      </p:sp>
      <p:sp>
        <p:nvSpPr>
          <p:cNvPr id="49" name="Left Brace 48">
            <a:extLst>
              <a:ext uri="{FF2B5EF4-FFF2-40B4-BE49-F238E27FC236}">
                <a16:creationId xmlns:a16="http://schemas.microsoft.com/office/drawing/2014/main" id="{54B1A326-4C15-4743-BCE6-EB155CFAB398}"/>
              </a:ext>
            </a:extLst>
          </p:cNvPr>
          <p:cNvSpPr/>
          <p:nvPr/>
        </p:nvSpPr>
        <p:spPr>
          <a:xfrm rot="16200000">
            <a:off x="4883814" y="1486099"/>
            <a:ext cx="381000" cy="7796463"/>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graphicFrame>
        <p:nvGraphicFramePr>
          <p:cNvPr id="52" name="Content Placeholder 4">
            <a:extLst>
              <a:ext uri="{FF2B5EF4-FFF2-40B4-BE49-F238E27FC236}">
                <a16:creationId xmlns:a16="http://schemas.microsoft.com/office/drawing/2014/main" id="{F380A1A4-6BBE-8043-A28A-75EC4B70D779}"/>
              </a:ext>
            </a:extLst>
          </p:cNvPr>
          <p:cNvGraphicFramePr/>
          <p:nvPr/>
        </p:nvGraphicFramePr>
        <p:xfrm>
          <a:off x="266700" y="5765797"/>
          <a:ext cx="8763000" cy="370840"/>
        </p:xfrm>
        <a:graphic>
          <a:graphicData uri="http://schemas.openxmlformats.org/drawingml/2006/table">
            <a:tbl>
              <a:tblPr firstRow="1" bandRow="1">
                <a:tableStyleId>{7DF18680-E054-41AD-8BC1-D1AEF772440D}</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239578">
                  <a:extLst>
                    <a:ext uri="{9D8B030D-6E8A-4147-A177-3AD203B41FA5}">
                      <a16:colId xmlns:a16="http://schemas.microsoft.com/office/drawing/2014/main" val="4243967714"/>
                    </a:ext>
                  </a:extLst>
                </a:gridCol>
                <a:gridCol w="208280">
                  <a:extLst>
                    <a:ext uri="{9D8B030D-6E8A-4147-A177-3AD203B41FA5}">
                      <a16:colId xmlns:a16="http://schemas.microsoft.com/office/drawing/2014/main" val="2894109257"/>
                    </a:ext>
                  </a:extLst>
                </a:gridCol>
                <a:gridCol w="1258570">
                  <a:extLst>
                    <a:ext uri="{9D8B030D-6E8A-4147-A177-3AD203B41FA5}">
                      <a16:colId xmlns:a16="http://schemas.microsoft.com/office/drawing/2014/main" val="3999155438"/>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26046841"/>
                  </a:ext>
                </a:extLst>
              </a:tr>
            </a:tbl>
          </a:graphicData>
        </a:graphic>
      </p:graphicFrame>
      <p:sp>
        <p:nvSpPr>
          <p:cNvPr id="53" name="TextBox 52">
            <a:extLst>
              <a:ext uri="{FF2B5EF4-FFF2-40B4-BE49-F238E27FC236}">
                <a16:creationId xmlns:a16="http://schemas.microsoft.com/office/drawing/2014/main" id="{20F32F40-342E-8D40-904D-67EA15796464}"/>
              </a:ext>
            </a:extLst>
          </p:cNvPr>
          <p:cNvSpPr txBox="1"/>
          <p:nvPr/>
        </p:nvSpPr>
        <p:spPr>
          <a:xfrm>
            <a:off x="270013" y="5396465"/>
            <a:ext cx="888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cs typeface="Arial"/>
              </a:rPr>
              <a:t>Class: E</a:t>
            </a:r>
          </a:p>
        </p:txBody>
      </p:sp>
      <p:sp>
        <p:nvSpPr>
          <p:cNvPr id="54" name="TextBox 53">
            <a:extLst>
              <a:ext uri="{FF2B5EF4-FFF2-40B4-BE49-F238E27FC236}">
                <a16:creationId xmlns:a16="http://schemas.microsoft.com/office/drawing/2014/main" id="{1A2A474C-D896-A64C-B644-A6712D34ACDF}"/>
              </a:ext>
            </a:extLst>
          </p:cNvPr>
          <p:cNvSpPr txBox="1"/>
          <p:nvPr/>
        </p:nvSpPr>
        <p:spPr>
          <a:xfrm>
            <a:off x="381000" y="6149116"/>
            <a:ext cx="4953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Fix</a:t>
            </a:r>
          </a:p>
        </p:txBody>
      </p:sp>
      <p:sp>
        <p:nvSpPr>
          <p:cNvPr id="55" name="TextBox 54">
            <a:extLst>
              <a:ext uri="{FF2B5EF4-FFF2-40B4-BE49-F238E27FC236}">
                <a16:creationId xmlns:a16="http://schemas.microsoft.com/office/drawing/2014/main" id="{C0E144D7-B9F9-7542-9BED-F63F3B95E991}"/>
              </a:ext>
            </a:extLst>
          </p:cNvPr>
          <p:cNvSpPr txBox="1"/>
          <p:nvPr/>
        </p:nvSpPr>
        <p:spPr>
          <a:xfrm>
            <a:off x="4972042" y="6148027"/>
            <a:ext cx="21731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Reserved address</a:t>
            </a:r>
          </a:p>
        </p:txBody>
      </p:sp>
      <p:sp>
        <p:nvSpPr>
          <p:cNvPr id="56" name="Left Brace 55">
            <a:extLst>
              <a:ext uri="{FF2B5EF4-FFF2-40B4-BE49-F238E27FC236}">
                <a16:creationId xmlns:a16="http://schemas.microsoft.com/office/drawing/2014/main" id="{BA04BDCE-2C01-A749-B0FE-E6674171E7D1}"/>
              </a:ext>
            </a:extLst>
          </p:cNvPr>
          <p:cNvSpPr/>
          <p:nvPr/>
        </p:nvSpPr>
        <p:spPr>
          <a:xfrm rot="16200000">
            <a:off x="4999200" y="2336978"/>
            <a:ext cx="172187" cy="7796463"/>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15695879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after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after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after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after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after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after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after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after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afterGroup">
                            <p:stCondLst>
                              <p:cond delay="0"/>
                            </p:stCondLst>
                            <p:childTnLst>
                              <p:par>
                                <p:cTn id="71" presetID="1" presetClass="entr" presetSubtype="0" fill="hold" nodeType="click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after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after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afterGroup">
                            <p:stCondLst>
                              <p:cond delay="0"/>
                            </p:stCondLst>
                            <p:childTnLst>
                              <p:par>
                                <p:cTn id="87" presetID="1" presetClass="entr" presetSubtype="0" fill="hold"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after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after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animBg="1"/>
      <p:bldP spid="14" grpId="0"/>
      <p:bldP spid="16" grpId="0"/>
      <p:bldP spid="18" grpId="0"/>
      <p:bldP spid="19" grpId="0"/>
      <p:bldP spid="20" grpId="0" animBg="1"/>
      <p:bldP spid="21" grpId="0"/>
      <p:bldP spid="22" grpId="0" animBg="1"/>
      <p:bldP spid="38" grpId="0"/>
      <p:bldP spid="40" grpId="0"/>
      <p:bldP spid="41" grpId="0"/>
      <p:bldP spid="42" grpId="0" animBg="1"/>
      <p:bldP spid="43" grpId="0"/>
      <p:bldP spid="44" grpId="0" animBg="1"/>
      <p:bldP spid="46" grpId="0"/>
      <p:bldP spid="47" grpId="0"/>
      <p:bldP spid="48" grpId="0"/>
      <p:bldP spid="49" grpId="0" animBg="1"/>
      <p:bldP spid="53" grpId="0"/>
      <p:bldP spid="54" grpId="0"/>
      <p:bldP spid="55" grpId="0"/>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B660C-BBF7-404C-8DBA-D9D13EB903AF}"/>
              </a:ext>
            </a:extLst>
          </p:cNvPr>
          <p:cNvSpPr>
            <a:spLocks noGrp="1"/>
          </p:cNvSpPr>
          <p:nvPr>
            <p:ph type="title"/>
          </p:nvPr>
        </p:nvSpPr>
        <p:spPr/>
        <p:txBody>
          <a:bodyPr>
            <a:normAutofit fontScale="90000"/>
          </a:bodyPr>
          <a:lstStyle/>
          <a:p>
            <a:r>
              <a:rPr lang="en-US" dirty="0"/>
              <a:t>Class A: </a:t>
            </a:r>
            <a:r>
              <a:rPr lang="en-US" sz="2800" dirty="0"/>
              <a:t>Range</a:t>
            </a:r>
            <a:r>
              <a:rPr lang="en-US" sz="2400" dirty="0">
                <a:solidFill>
                  <a:srgbClr val="FF0000"/>
                </a:solidFill>
              </a:rPr>
              <a:t>(0.0.0.0 to 127.255.255.255) </a:t>
            </a:r>
            <a:r>
              <a:rPr lang="en-US" sz="2400" dirty="0">
                <a:solidFill>
                  <a:srgbClr val="0070C0"/>
                </a:solidFill>
              </a:rPr>
              <a:t>Dotted decimal notation </a:t>
            </a:r>
          </a:p>
        </p:txBody>
      </p:sp>
      <p:sp>
        <p:nvSpPr>
          <p:cNvPr id="3" name="Content Placeholder 2">
            <a:extLst>
              <a:ext uri="{FF2B5EF4-FFF2-40B4-BE49-F238E27FC236}">
                <a16:creationId xmlns:a16="http://schemas.microsoft.com/office/drawing/2014/main" id="{0DA051EF-8C02-E947-9137-D5FA4ABA8F01}"/>
              </a:ext>
            </a:extLst>
          </p:cNvPr>
          <p:cNvSpPr>
            <a:spLocks noGrp="1"/>
          </p:cNvSpPr>
          <p:nvPr>
            <p:ph idx="1"/>
          </p:nvPr>
        </p:nvSpPr>
        <p:spPr/>
        <p:txBody>
          <a:bodyPr/>
          <a:lstStyle/>
          <a:p>
            <a:endParaRPr lang="en-US" dirty="0"/>
          </a:p>
          <a:p>
            <a:endParaRPr lang="en-US" dirty="0"/>
          </a:p>
          <a:p>
            <a:r>
              <a:rPr lang="en-US" dirty="0"/>
              <a:t>Only 126 addresses are used for network address.</a:t>
            </a:r>
          </a:p>
          <a:p>
            <a:r>
              <a:rPr lang="en-US" dirty="0"/>
              <a:t>All 0’s and 1’s in Network-ID are dedicated for special IP address. So, total number of IP address in class A can be represented:</a:t>
            </a:r>
          </a:p>
        </p:txBody>
      </p:sp>
      <p:graphicFrame>
        <p:nvGraphicFramePr>
          <p:cNvPr id="4" name="Content Placeholder 4">
            <a:extLst>
              <a:ext uri="{FF2B5EF4-FFF2-40B4-BE49-F238E27FC236}">
                <a16:creationId xmlns:a16="http://schemas.microsoft.com/office/drawing/2014/main" id="{B69D2528-7B3A-204F-906A-0F431809B8DE}"/>
              </a:ext>
            </a:extLst>
          </p:cNvPr>
          <p:cNvGraphicFramePr/>
          <p:nvPr/>
        </p:nvGraphicFramePr>
        <p:xfrm>
          <a:off x="228600" y="1066800"/>
          <a:ext cx="8763000" cy="370840"/>
        </p:xfrm>
        <a:graphic>
          <a:graphicData uri="http://schemas.openxmlformats.org/drawingml/2006/table">
            <a:tbl>
              <a:tblPr firstRow="1" bandRow="1">
                <a:tableStyleId>{5C22544A-7EE6-4342-B048-85BDC9FD1C3A}</a:tableStyleId>
              </a:tblPr>
              <a:tblGrid>
                <a:gridCol w="266700">
                  <a:extLst>
                    <a:ext uri="{9D8B030D-6E8A-4147-A177-3AD203B41FA5}">
                      <a16:colId xmlns:a16="http://schemas.microsoft.com/office/drawing/2014/main" val="3050919398"/>
                    </a:ext>
                  </a:extLst>
                </a:gridCol>
                <a:gridCol w="1924050">
                  <a:extLst>
                    <a:ext uri="{9D8B030D-6E8A-4147-A177-3AD203B41FA5}">
                      <a16:colId xmlns:a16="http://schemas.microsoft.com/office/drawing/2014/main" val="774300268"/>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a:t>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26046841"/>
                  </a:ext>
                </a:extLst>
              </a:tr>
            </a:tbl>
          </a:graphicData>
        </a:graphic>
      </p:graphicFrame>
      <p:cxnSp>
        <p:nvCxnSpPr>
          <p:cNvPr id="6" name="Straight Arrow Connector 5">
            <a:extLst>
              <a:ext uri="{FF2B5EF4-FFF2-40B4-BE49-F238E27FC236}">
                <a16:creationId xmlns:a16="http://schemas.microsoft.com/office/drawing/2014/main" id="{19026224-3182-3C47-A92B-98A152B4C104}"/>
              </a:ext>
            </a:extLst>
          </p:cNvPr>
          <p:cNvCxnSpPr/>
          <p:nvPr/>
        </p:nvCxnSpPr>
        <p:spPr>
          <a:xfrm flipH="1" flipV="1">
            <a:off x="342900" y="143764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B8829D-5227-4F49-A82F-F94C21365C89}"/>
              </a:ext>
            </a:extLst>
          </p:cNvPr>
          <p:cNvSpPr txBox="1"/>
          <p:nvPr/>
        </p:nvSpPr>
        <p:spPr>
          <a:xfrm>
            <a:off x="838200" y="1402345"/>
            <a:ext cx="12517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7 Bit Network ID</a:t>
            </a:r>
          </a:p>
        </p:txBody>
      </p:sp>
      <p:sp>
        <p:nvSpPr>
          <p:cNvPr id="8" name="Left Brace 7">
            <a:extLst>
              <a:ext uri="{FF2B5EF4-FFF2-40B4-BE49-F238E27FC236}">
                <a16:creationId xmlns:a16="http://schemas.microsoft.com/office/drawing/2014/main" id="{B9CCBA7F-6455-454C-847E-3FD3D6BE67A6}"/>
              </a:ext>
            </a:extLst>
          </p:cNvPr>
          <p:cNvSpPr/>
          <p:nvPr/>
        </p:nvSpPr>
        <p:spPr>
          <a:xfrm rot="16200000">
            <a:off x="5543550" y="-1543049"/>
            <a:ext cx="381000" cy="6515100"/>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sp>
        <p:nvSpPr>
          <p:cNvPr id="9" name="TextBox 8">
            <a:extLst>
              <a:ext uri="{FF2B5EF4-FFF2-40B4-BE49-F238E27FC236}">
                <a16:creationId xmlns:a16="http://schemas.microsoft.com/office/drawing/2014/main" id="{BB9BE76D-FCE2-D749-916D-684831C7B007}"/>
              </a:ext>
            </a:extLst>
          </p:cNvPr>
          <p:cNvSpPr txBox="1"/>
          <p:nvPr/>
        </p:nvSpPr>
        <p:spPr>
          <a:xfrm>
            <a:off x="5829300" y="1402344"/>
            <a:ext cx="10260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24 Bit Host ID</a:t>
            </a:r>
          </a:p>
        </p:txBody>
      </p:sp>
      <p:graphicFrame>
        <p:nvGraphicFramePr>
          <p:cNvPr id="10" name="Table 9">
            <a:extLst>
              <a:ext uri="{FF2B5EF4-FFF2-40B4-BE49-F238E27FC236}">
                <a16:creationId xmlns:a16="http://schemas.microsoft.com/office/drawing/2014/main" id="{782232CB-0DED-6D41-8EE3-0761A1BF4B69}"/>
              </a:ext>
            </a:extLst>
          </p:cNvPr>
          <p:cNvGraphicFramePr>
            <a:graphicFrameLocks noGrp="1"/>
          </p:cNvGraphicFramePr>
          <p:nvPr/>
        </p:nvGraphicFramePr>
        <p:xfrm>
          <a:off x="1684528" y="3489069"/>
          <a:ext cx="5851143" cy="2835531"/>
        </p:xfrm>
        <a:graphic>
          <a:graphicData uri="http://schemas.openxmlformats.org/drawingml/2006/table">
            <a:tbl>
              <a:tblPr firstRow="1" bandRow="1">
                <a:tableStyleId>{3B4B98B0-60AC-42C2-AFA5-B58CD77FA1E5}</a:tableStyleId>
              </a:tblPr>
              <a:tblGrid>
                <a:gridCol w="1867205">
                  <a:extLst>
                    <a:ext uri="{9D8B030D-6E8A-4147-A177-3AD203B41FA5}">
                      <a16:colId xmlns:a16="http://schemas.microsoft.com/office/drawing/2014/main" val="4185517424"/>
                    </a:ext>
                  </a:extLst>
                </a:gridCol>
                <a:gridCol w="3983938">
                  <a:extLst>
                    <a:ext uri="{9D8B030D-6E8A-4147-A177-3AD203B41FA5}">
                      <a16:colId xmlns:a16="http://schemas.microsoft.com/office/drawing/2014/main" val="881006165"/>
                    </a:ext>
                  </a:extLst>
                </a:gridCol>
              </a:tblGrid>
              <a:tr h="316386">
                <a:tc>
                  <a:txBody>
                    <a:bodyPr/>
                    <a:lstStyle/>
                    <a:p>
                      <a:r>
                        <a:rPr lang="en-US" b="0"/>
                        <a:t>0.0.0.0</a:t>
                      </a:r>
                    </a:p>
                  </a:txBody>
                  <a:tcPr/>
                </a:tc>
                <a:tc>
                  <a:txBody>
                    <a:bodyPr/>
                    <a:lstStyle/>
                    <a:p>
                      <a:r>
                        <a:rPr lang="en-US" b="0">
                          <a:sym typeface="Wingdings" pitchFamily="2" charset="2"/>
                        </a:rPr>
                        <a:t>Special IP Address</a:t>
                      </a:r>
                      <a:endParaRPr lang="en-US" b="0"/>
                    </a:p>
                  </a:txBody>
                  <a:tcPr/>
                </a:tc>
                <a:extLst>
                  <a:ext uri="{0D108BD9-81ED-4DB2-BD59-A6C34878D82A}">
                    <a16:rowId xmlns:a16="http://schemas.microsoft.com/office/drawing/2014/main" val="1742868007"/>
                  </a:ext>
                </a:extLst>
              </a:tr>
              <a:tr h="1740123">
                <a:tc>
                  <a:txBody>
                    <a:bodyPr/>
                    <a:lstStyle/>
                    <a:p>
                      <a:r>
                        <a:rPr lang="en-US"/>
                        <a:t>00000001.0.0.1</a:t>
                      </a:r>
                    </a:p>
                    <a:p>
                      <a:r>
                        <a:rPr lang="en-US"/>
                        <a:t>1.0.0.2</a:t>
                      </a:r>
                    </a:p>
                    <a:p>
                      <a:r>
                        <a:rPr lang="en-US"/>
                        <a:t>1.0.0.3</a:t>
                      </a:r>
                    </a:p>
                    <a:p>
                      <a:r>
                        <a:rPr lang="en-US"/>
                        <a:t>.</a:t>
                      </a:r>
                    </a:p>
                    <a:p>
                      <a:r>
                        <a:rPr lang="en-US"/>
                        <a:t>.</a:t>
                      </a:r>
                    </a:p>
                    <a:p>
                      <a:r>
                        <a:rPr lang="en-US"/>
                        <a:t>.</a:t>
                      </a:r>
                    </a:p>
                    <a:p>
                      <a:r>
                        <a:rPr lang="en-US"/>
                        <a:t>126.255.255.254</a:t>
                      </a:r>
                    </a:p>
                  </a:txBody>
                  <a:tcPr>
                    <a:lnB w="12700" cap="flat" cmpd="sng" algn="ctr">
                      <a:solidFill>
                        <a:schemeClr val="tx1"/>
                      </a:solidFill>
                      <a:prstDash val="solid"/>
                      <a:round/>
                      <a:headEnd type="none" w="med" len="med"/>
                      <a:tailEnd type="none" w="med" len="med"/>
                    </a:lnB>
                  </a:tcPr>
                </a:tc>
                <a:tc>
                  <a:txBody>
                    <a:bodyPr/>
                    <a:lstStyle/>
                    <a:p>
                      <a:pPr algn="l"/>
                      <a:r>
                        <a:rPr lang="en-US"/>
                        <a:t>2</a:t>
                      </a:r>
                      <a:r>
                        <a:rPr lang="en-US" baseline="30000"/>
                        <a:t>24 </a:t>
                      </a:r>
                      <a:r>
                        <a:rPr lang="en-US" baseline="0"/>
                        <a:t>– 2 are Host IP</a:t>
                      </a:r>
                      <a:endParaRPr lang="en-US"/>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9569889"/>
                  </a:ext>
                </a:extLst>
              </a:tr>
              <a:tr h="458091">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t>127.255.255.255</a:t>
                      </a:r>
                    </a:p>
                  </a:txBody>
                  <a:tcPr>
                    <a:lnT w="12700" cap="flat" cmpd="sng" algn="ctr">
                      <a:solidFill>
                        <a:schemeClr val="tx1"/>
                      </a:solidFill>
                      <a:prstDash val="solid"/>
                      <a:round/>
                      <a:headEnd type="none" w="med" len="med"/>
                      <a:tailEnd type="none" w="med" len="med"/>
                    </a:lnT>
                  </a:tcPr>
                </a:tc>
                <a:tc>
                  <a:txBody>
                    <a:bodyPr/>
                    <a:lstStyle/>
                    <a:p>
                      <a:r>
                        <a:rPr lang="en-US">
                          <a:sym typeface="Wingdings" pitchFamily="2" charset="2"/>
                        </a:rPr>
                        <a:t>Special IP Address – Loopback</a:t>
                      </a:r>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5614329"/>
                  </a:ext>
                </a:extLst>
              </a:tr>
            </a:tbl>
          </a:graphicData>
        </a:graphic>
      </p:graphicFrame>
    </p:spTree>
    <p:extLst>
      <p:ext uri="{BB962C8B-B14F-4D97-AF65-F5344CB8AC3E}">
        <p14:creationId xmlns:p14="http://schemas.microsoft.com/office/powerpoint/2010/main" val="16044010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E973-F0A7-4E9F-9F4C-125FC0B1B39A}"/>
              </a:ext>
            </a:extLst>
          </p:cNvPr>
          <p:cNvSpPr>
            <a:spLocks noGrp="1"/>
          </p:cNvSpPr>
          <p:nvPr>
            <p:ph type="title"/>
          </p:nvPr>
        </p:nvSpPr>
        <p:spPr/>
        <p:txBody>
          <a:bodyPr/>
          <a:lstStyle/>
          <a:p>
            <a:r>
              <a:rPr lang="en-CA" dirty="0"/>
              <a:t>Syllabus </a:t>
            </a:r>
          </a:p>
        </p:txBody>
      </p:sp>
      <p:sp>
        <p:nvSpPr>
          <p:cNvPr id="3" name="Content Placeholder 2">
            <a:extLst>
              <a:ext uri="{FF2B5EF4-FFF2-40B4-BE49-F238E27FC236}">
                <a16:creationId xmlns:a16="http://schemas.microsoft.com/office/drawing/2014/main" id="{E3AB72F3-7D38-4451-8D22-1B66ABE751A3}"/>
              </a:ext>
            </a:extLst>
          </p:cNvPr>
          <p:cNvSpPr>
            <a:spLocks noGrp="1"/>
          </p:cNvSpPr>
          <p:nvPr>
            <p:ph idx="1"/>
          </p:nvPr>
        </p:nvSpPr>
        <p:spPr/>
        <p:txBody>
          <a:bodyPr/>
          <a:lstStyle/>
          <a:p>
            <a:pPr algn="just"/>
            <a:r>
              <a:rPr lang="en-CA" sz="2000" dirty="0"/>
              <a:t>ISO/OSI, </a:t>
            </a:r>
          </a:p>
          <a:p>
            <a:pPr algn="just"/>
            <a:r>
              <a:rPr lang="en-CA" sz="2000" dirty="0"/>
              <a:t>TCP-IP, </a:t>
            </a:r>
          </a:p>
          <a:p>
            <a:pPr algn="just"/>
            <a:r>
              <a:rPr lang="en-CA" sz="2000" dirty="0"/>
              <a:t>Networking devices: Host, Hub, Bridge, Switch, Router and its functioning, </a:t>
            </a:r>
          </a:p>
          <a:p>
            <a:pPr algn="just"/>
            <a:r>
              <a:rPr lang="en-CA" sz="2000" dirty="0"/>
              <a:t>Perimeter devices: IDS, IPS, Firewall and its functioning. </a:t>
            </a:r>
          </a:p>
          <a:p>
            <a:pPr algn="just"/>
            <a:r>
              <a:rPr lang="en-CA" sz="2000" dirty="0"/>
              <a:t>NOC, SOC, SIEM, </a:t>
            </a:r>
          </a:p>
          <a:p>
            <a:pPr algn="just"/>
            <a:r>
              <a:rPr lang="en-CA" sz="2000" dirty="0"/>
              <a:t>Servers: DNS, DHCP, Proxy, Mail and Application servers. </a:t>
            </a:r>
          </a:p>
          <a:p>
            <a:pPr algn="just"/>
            <a:r>
              <a:rPr lang="en-CA" sz="2000" dirty="0"/>
              <a:t>Threat, vulnerability, attack surface, attack vector, exploit. </a:t>
            </a:r>
          </a:p>
          <a:p>
            <a:pPr algn="just"/>
            <a:r>
              <a:rPr lang="en-CA" sz="2000" dirty="0"/>
              <a:t>Common attacks and countermeasures: Phishing attack, ARP poising, MAC flooding, DoS and DDoS. </a:t>
            </a:r>
          </a:p>
        </p:txBody>
      </p:sp>
      <p:sp>
        <p:nvSpPr>
          <p:cNvPr id="4" name="Slide Number Placeholder 3">
            <a:extLst>
              <a:ext uri="{FF2B5EF4-FFF2-40B4-BE49-F238E27FC236}">
                <a16:creationId xmlns:a16="http://schemas.microsoft.com/office/drawing/2014/main" id="{928212C7-23CA-4FD4-9B90-456E364905EF}"/>
              </a:ext>
            </a:extLst>
          </p:cNvPr>
          <p:cNvSpPr>
            <a:spLocks noGrp="1"/>
          </p:cNvSpPr>
          <p:nvPr>
            <p:ph type="sldNum" sz="quarter" idx="12"/>
          </p:nvPr>
        </p:nvSpPr>
        <p:spPr/>
        <p:txBody>
          <a:bodyPr/>
          <a:lstStyle/>
          <a:p>
            <a:pPr>
              <a:defRPr/>
            </a:pPr>
            <a:fld id="{428F6B2C-0EF7-4636-BFEF-1FE992E7B190}" type="slidenum">
              <a:rPr lang="en-US" altLang="en-US" smtClean="0"/>
              <a:pPr>
                <a:defRPr/>
              </a:pPr>
              <a:t>2</a:t>
            </a:fld>
            <a:endParaRPr lang="en-US" altLang="en-US"/>
          </a:p>
        </p:txBody>
      </p:sp>
    </p:spTree>
    <p:extLst>
      <p:ext uri="{BB962C8B-B14F-4D97-AF65-F5344CB8AC3E}">
        <p14:creationId xmlns:p14="http://schemas.microsoft.com/office/powerpoint/2010/main" val="4044767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A6426-37CA-C046-9590-E1B34D97184C}"/>
              </a:ext>
            </a:extLst>
          </p:cNvPr>
          <p:cNvSpPr>
            <a:spLocks noGrp="1"/>
          </p:cNvSpPr>
          <p:nvPr>
            <p:ph type="title"/>
          </p:nvPr>
        </p:nvSpPr>
        <p:spPr/>
        <p:txBody>
          <a:bodyPr/>
          <a:lstStyle/>
          <a:p>
            <a:r>
              <a:rPr lang="en-US" dirty="0"/>
              <a:t>Class B: </a:t>
            </a:r>
            <a:r>
              <a:rPr lang="en-US" sz="2400" dirty="0"/>
              <a:t>Range </a:t>
            </a:r>
            <a:r>
              <a:rPr lang="en-US" sz="2400" dirty="0">
                <a:solidFill>
                  <a:srgbClr val="FF0000"/>
                </a:solidFill>
              </a:rPr>
              <a:t>(128.0.0.0 to 191.255.255.255)</a:t>
            </a:r>
            <a:r>
              <a:rPr lang="en-US" dirty="0"/>
              <a:t> </a:t>
            </a:r>
          </a:p>
        </p:txBody>
      </p:sp>
      <p:sp>
        <p:nvSpPr>
          <p:cNvPr id="3" name="Content Placeholder 2">
            <a:extLst>
              <a:ext uri="{FF2B5EF4-FFF2-40B4-BE49-F238E27FC236}">
                <a16:creationId xmlns:a16="http://schemas.microsoft.com/office/drawing/2014/main" id="{739BF6F2-4364-464F-A09E-84BC75C384E8}"/>
              </a:ext>
            </a:extLst>
          </p:cNvPr>
          <p:cNvSpPr>
            <a:spLocks noGrp="1"/>
          </p:cNvSpPr>
          <p:nvPr>
            <p:ph idx="1"/>
          </p:nvPr>
        </p:nvSpPr>
        <p:spPr/>
        <p:txBody>
          <a:bodyPr/>
          <a:lstStyle/>
          <a:p>
            <a:endParaRPr lang="en-US" dirty="0"/>
          </a:p>
          <a:p>
            <a:endParaRPr lang="en-US" dirty="0"/>
          </a:p>
        </p:txBody>
      </p:sp>
      <p:graphicFrame>
        <p:nvGraphicFramePr>
          <p:cNvPr id="4" name="Content Placeholder 4">
            <a:extLst>
              <a:ext uri="{FF2B5EF4-FFF2-40B4-BE49-F238E27FC236}">
                <a16:creationId xmlns:a16="http://schemas.microsoft.com/office/drawing/2014/main" id="{3C8765E1-B9AA-3F49-9E3E-B113B13EEE10}"/>
              </a:ext>
            </a:extLst>
          </p:cNvPr>
          <p:cNvGraphicFramePr/>
          <p:nvPr/>
        </p:nvGraphicFramePr>
        <p:xfrm>
          <a:off x="203752" y="1010478"/>
          <a:ext cx="8763000" cy="370840"/>
        </p:xfrm>
        <a:graphic>
          <a:graphicData uri="http://schemas.openxmlformats.org/drawingml/2006/table">
            <a:tbl>
              <a:tblPr firstRow="1" bandRow="1">
                <a:tableStyleId>{21E4AEA4-8DFA-4A89-87EB-49C32662AFE0}</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1706428">
                  <a:extLst>
                    <a:ext uri="{9D8B030D-6E8A-4147-A177-3AD203B41FA5}">
                      <a16:colId xmlns:a16="http://schemas.microsoft.com/office/drawing/2014/main" val="4243967714"/>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a:t>1</a:t>
                      </a:r>
                    </a:p>
                  </a:txBody>
                  <a:tcPr/>
                </a:tc>
                <a:tc>
                  <a:txBody>
                    <a:bodyPr/>
                    <a:lstStyle/>
                    <a:p>
                      <a:pPr algn="ctr"/>
                      <a:r>
                        <a:rPr lang="en-US"/>
                        <a:t>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26046841"/>
                  </a:ext>
                </a:extLst>
              </a:tr>
            </a:tbl>
          </a:graphicData>
        </a:graphic>
      </p:graphicFrame>
      <p:sp>
        <p:nvSpPr>
          <p:cNvPr id="5" name="TextBox 4">
            <a:extLst>
              <a:ext uri="{FF2B5EF4-FFF2-40B4-BE49-F238E27FC236}">
                <a16:creationId xmlns:a16="http://schemas.microsoft.com/office/drawing/2014/main" id="{D1556689-6F78-9246-A2E0-70F1A18ECC4D}"/>
              </a:ext>
            </a:extLst>
          </p:cNvPr>
          <p:cNvSpPr txBox="1"/>
          <p:nvPr/>
        </p:nvSpPr>
        <p:spPr>
          <a:xfrm>
            <a:off x="241852" y="1300784"/>
            <a:ext cx="4953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Fix</a:t>
            </a:r>
          </a:p>
        </p:txBody>
      </p:sp>
      <p:sp>
        <p:nvSpPr>
          <p:cNvPr id="6" name="TextBox 5">
            <a:extLst>
              <a:ext uri="{FF2B5EF4-FFF2-40B4-BE49-F238E27FC236}">
                <a16:creationId xmlns:a16="http://schemas.microsoft.com/office/drawing/2014/main" id="{F0917D25-1D2F-E94F-A1B9-D8B1E52549F0}"/>
              </a:ext>
            </a:extLst>
          </p:cNvPr>
          <p:cNvSpPr txBox="1"/>
          <p:nvPr/>
        </p:nvSpPr>
        <p:spPr>
          <a:xfrm>
            <a:off x="1315896" y="1334426"/>
            <a:ext cx="12517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14 Bit Network ID</a:t>
            </a:r>
          </a:p>
        </p:txBody>
      </p:sp>
      <p:sp>
        <p:nvSpPr>
          <p:cNvPr id="7" name="Left Brace 6">
            <a:extLst>
              <a:ext uri="{FF2B5EF4-FFF2-40B4-BE49-F238E27FC236}">
                <a16:creationId xmlns:a16="http://schemas.microsoft.com/office/drawing/2014/main" id="{A2F1CABB-8BB3-934F-B138-58587EFF4AE2}"/>
              </a:ext>
            </a:extLst>
          </p:cNvPr>
          <p:cNvSpPr/>
          <p:nvPr/>
        </p:nvSpPr>
        <p:spPr>
          <a:xfrm rot="16200000">
            <a:off x="2448956" y="-314740"/>
            <a:ext cx="381000" cy="3869635"/>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sp>
        <p:nvSpPr>
          <p:cNvPr id="8" name="TextBox 7">
            <a:extLst>
              <a:ext uri="{FF2B5EF4-FFF2-40B4-BE49-F238E27FC236}">
                <a16:creationId xmlns:a16="http://schemas.microsoft.com/office/drawing/2014/main" id="{4ED9BA14-58B0-0548-AF16-7D2636DC5643}"/>
              </a:ext>
            </a:extLst>
          </p:cNvPr>
          <p:cNvSpPr txBox="1"/>
          <p:nvPr/>
        </p:nvSpPr>
        <p:spPr>
          <a:xfrm>
            <a:off x="5896178" y="1296911"/>
            <a:ext cx="10260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16 Bit Host ID</a:t>
            </a:r>
          </a:p>
        </p:txBody>
      </p:sp>
      <p:sp>
        <p:nvSpPr>
          <p:cNvPr id="9" name="Left Brace 8">
            <a:extLst>
              <a:ext uri="{FF2B5EF4-FFF2-40B4-BE49-F238E27FC236}">
                <a16:creationId xmlns:a16="http://schemas.microsoft.com/office/drawing/2014/main" id="{5457BBC4-C852-DE48-BC0B-72099997A7F1}"/>
              </a:ext>
            </a:extLst>
          </p:cNvPr>
          <p:cNvSpPr/>
          <p:nvPr/>
        </p:nvSpPr>
        <p:spPr>
          <a:xfrm rot="16200000">
            <a:off x="6618113" y="-549878"/>
            <a:ext cx="381000" cy="4316278"/>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graphicFrame>
        <p:nvGraphicFramePr>
          <p:cNvPr id="10" name="Table 9">
            <a:extLst>
              <a:ext uri="{FF2B5EF4-FFF2-40B4-BE49-F238E27FC236}">
                <a16:creationId xmlns:a16="http://schemas.microsoft.com/office/drawing/2014/main" id="{2110F7F6-5835-D44C-A5E7-C1B86AAA8E2D}"/>
              </a:ext>
            </a:extLst>
          </p:cNvPr>
          <p:cNvGraphicFramePr>
            <a:graphicFrameLocks noGrp="1"/>
          </p:cNvGraphicFramePr>
          <p:nvPr/>
        </p:nvGraphicFramePr>
        <p:xfrm>
          <a:off x="1524000" y="2853132"/>
          <a:ext cx="5851143" cy="2835531"/>
        </p:xfrm>
        <a:graphic>
          <a:graphicData uri="http://schemas.openxmlformats.org/drawingml/2006/table">
            <a:tbl>
              <a:tblPr firstRow="1" bandRow="1">
                <a:tableStyleId>{3B4B98B0-60AC-42C2-AFA5-B58CD77FA1E5}</a:tableStyleId>
              </a:tblPr>
              <a:tblGrid>
                <a:gridCol w="2667000">
                  <a:extLst>
                    <a:ext uri="{9D8B030D-6E8A-4147-A177-3AD203B41FA5}">
                      <a16:colId xmlns:a16="http://schemas.microsoft.com/office/drawing/2014/main" val="4185517424"/>
                    </a:ext>
                  </a:extLst>
                </a:gridCol>
                <a:gridCol w="3184143">
                  <a:extLst>
                    <a:ext uri="{9D8B030D-6E8A-4147-A177-3AD203B41FA5}">
                      <a16:colId xmlns:a16="http://schemas.microsoft.com/office/drawing/2014/main" val="881006165"/>
                    </a:ext>
                  </a:extLst>
                </a:gridCol>
              </a:tblGrid>
              <a:tr h="316386">
                <a:tc>
                  <a:txBody>
                    <a:bodyPr/>
                    <a:lstStyle/>
                    <a:p>
                      <a:r>
                        <a:rPr lang="en-US" b="0"/>
                        <a:t>128.0.0.0</a:t>
                      </a:r>
                    </a:p>
                  </a:txBody>
                  <a:tcPr/>
                </a:tc>
                <a:tc>
                  <a:txBody>
                    <a:bodyPr/>
                    <a:lstStyle/>
                    <a:p>
                      <a:r>
                        <a:rPr lang="en-US" b="0">
                          <a:sym typeface="Wingdings" pitchFamily="2" charset="2"/>
                        </a:rPr>
                        <a:t>Special IP Address</a:t>
                      </a:r>
                      <a:endParaRPr lang="en-US" b="0"/>
                    </a:p>
                  </a:txBody>
                  <a:tcPr/>
                </a:tc>
                <a:extLst>
                  <a:ext uri="{0D108BD9-81ED-4DB2-BD59-A6C34878D82A}">
                    <a16:rowId xmlns:a16="http://schemas.microsoft.com/office/drawing/2014/main" val="1742868007"/>
                  </a:ext>
                </a:extLst>
              </a:tr>
              <a:tr h="1740123">
                <a:tc>
                  <a:txBody>
                    <a:bodyPr/>
                    <a:lstStyle/>
                    <a:p>
                      <a:r>
                        <a:rPr lang="en-US"/>
                        <a:t>10000001.0.0.1</a:t>
                      </a:r>
                    </a:p>
                    <a:p>
                      <a:r>
                        <a:rPr lang="en-US"/>
                        <a:t>130.0.0.2</a:t>
                      </a:r>
                    </a:p>
                    <a:p>
                      <a:r>
                        <a:rPr lang="en-US"/>
                        <a:t>130.0.0.3</a:t>
                      </a:r>
                    </a:p>
                    <a:p>
                      <a:r>
                        <a:rPr lang="en-US"/>
                        <a:t>.</a:t>
                      </a:r>
                    </a:p>
                    <a:p>
                      <a:r>
                        <a:rPr lang="en-US"/>
                        <a:t>.</a:t>
                      </a:r>
                    </a:p>
                    <a:p>
                      <a:r>
                        <a:rPr lang="en-US"/>
                        <a:t>.</a:t>
                      </a:r>
                    </a:p>
                    <a:p>
                      <a:r>
                        <a:rPr lang="en-US"/>
                        <a:t>190.255.255.254</a:t>
                      </a:r>
                    </a:p>
                  </a:txBody>
                  <a:tcPr>
                    <a:lnB w="12700" cap="flat" cmpd="sng" algn="ctr">
                      <a:solidFill>
                        <a:schemeClr val="tx1"/>
                      </a:solidFill>
                      <a:prstDash val="solid"/>
                      <a:round/>
                      <a:headEnd type="none" w="med" len="med"/>
                      <a:tailEnd type="none" w="med" len="med"/>
                    </a:lnB>
                  </a:tcPr>
                </a:tc>
                <a:tc>
                  <a:txBody>
                    <a:bodyPr/>
                    <a:lstStyle/>
                    <a:p>
                      <a:pPr algn="l"/>
                      <a:r>
                        <a:rPr lang="en-US"/>
                        <a:t>2</a:t>
                      </a:r>
                      <a:r>
                        <a:rPr lang="en-US" baseline="30000"/>
                        <a:t>16 </a:t>
                      </a:r>
                      <a:r>
                        <a:rPr lang="en-US" baseline="0"/>
                        <a:t>– 2 are Host IP</a:t>
                      </a:r>
                      <a:endParaRPr lang="en-US"/>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9569889"/>
                  </a:ext>
                </a:extLst>
              </a:tr>
              <a:tr h="458091">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t>10111111.255.255.255</a:t>
                      </a:r>
                    </a:p>
                  </a:txBody>
                  <a:tcPr>
                    <a:lnT w="12700" cap="flat" cmpd="sng" algn="ctr">
                      <a:solidFill>
                        <a:schemeClr val="tx1"/>
                      </a:solidFill>
                      <a:prstDash val="solid"/>
                      <a:round/>
                      <a:headEnd type="none" w="med" len="med"/>
                      <a:tailEnd type="none" w="med" len="med"/>
                    </a:lnT>
                  </a:tcPr>
                </a:tc>
                <a:tc>
                  <a:txBody>
                    <a:bodyPr/>
                    <a:lstStyle/>
                    <a:p>
                      <a:r>
                        <a:rPr lang="en-US">
                          <a:sym typeface="Wingdings" pitchFamily="2" charset="2"/>
                        </a:rPr>
                        <a:t>Special IP Address – Loopback</a:t>
                      </a:r>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5614329"/>
                  </a:ext>
                </a:extLst>
              </a:tr>
            </a:tbl>
          </a:graphicData>
        </a:graphic>
      </p:graphicFrame>
    </p:spTree>
    <p:extLst>
      <p:ext uri="{BB962C8B-B14F-4D97-AF65-F5344CB8AC3E}">
        <p14:creationId xmlns:p14="http://schemas.microsoft.com/office/powerpoint/2010/main" val="14665083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after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60BC-4BC8-2A4A-B223-8B1A73C35191}"/>
              </a:ext>
            </a:extLst>
          </p:cNvPr>
          <p:cNvSpPr>
            <a:spLocks noGrp="1"/>
          </p:cNvSpPr>
          <p:nvPr>
            <p:ph type="title"/>
          </p:nvPr>
        </p:nvSpPr>
        <p:spPr/>
        <p:txBody>
          <a:bodyPr>
            <a:normAutofit/>
          </a:bodyPr>
          <a:lstStyle/>
          <a:p>
            <a:r>
              <a:rPr lang="en-US" dirty="0"/>
              <a:t>Class C: </a:t>
            </a:r>
            <a:r>
              <a:rPr lang="en-US" sz="2400" dirty="0"/>
              <a:t>Range</a:t>
            </a:r>
            <a:r>
              <a:rPr lang="en-US" sz="2400" dirty="0">
                <a:solidFill>
                  <a:srgbClr val="FF0000"/>
                </a:solidFill>
              </a:rPr>
              <a:t>(192.0.0.0 to 223.255.255.255)</a:t>
            </a:r>
            <a:r>
              <a:rPr lang="en-US" dirty="0">
                <a:solidFill>
                  <a:prstClr val="black"/>
                </a:solidFill>
              </a:rPr>
              <a:t> </a:t>
            </a:r>
            <a:endParaRPr lang="en-US" dirty="0"/>
          </a:p>
        </p:txBody>
      </p:sp>
      <p:sp>
        <p:nvSpPr>
          <p:cNvPr id="3" name="Content Placeholder 2">
            <a:extLst>
              <a:ext uri="{FF2B5EF4-FFF2-40B4-BE49-F238E27FC236}">
                <a16:creationId xmlns:a16="http://schemas.microsoft.com/office/drawing/2014/main" id="{4519C411-A255-5F42-B5AE-8AD22E00A7CF}"/>
              </a:ext>
            </a:extLst>
          </p:cNvPr>
          <p:cNvSpPr>
            <a:spLocks noGrp="1"/>
          </p:cNvSpPr>
          <p:nvPr>
            <p:ph idx="1"/>
          </p:nvPr>
        </p:nvSpPr>
        <p:spPr/>
        <p:txBody>
          <a:bodyPr/>
          <a:lstStyle/>
          <a:p>
            <a:endParaRPr lang="en-US"/>
          </a:p>
        </p:txBody>
      </p:sp>
      <p:graphicFrame>
        <p:nvGraphicFramePr>
          <p:cNvPr id="8" name="Content Placeholder 4">
            <a:extLst>
              <a:ext uri="{FF2B5EF4-FFF2-40B4-BE49-F238E27FC236}">
                <a16:creationId xmlns:a16="http://schemas.microsoft.com/office/drawing/2014/main" id="{651DB66B-28B6-B64F-AB68-0EC669B3CE66}"/>
              </a:ext>
            </a:extLst>
          </p:cNvPr>
          <p:cNvGraphicFramePr/>
          <p:nvPr/>
        </p:nvGraphicFramePr>
        <p:xfrm>
          <a:off x="212871" y="1336009"/>
          <a:ext cx="8763000" cy="370840"/>
        </p:xfrm>
        <a:graphic>
          <a:graphicData uri="http://schemas.openxmlformats.org/drawingml/2006/table">
            <a:tbl>
              <a:tblPr firstRow="1" bandRow="1">
                <a:tableStyleId>{F5AB1C69-6EDB-4FF4-983F-18BD219EF322}</a:tableStyleId>
              </a:tblPr>
              <a:tblGrid>
                <a:gridCol w="266700">
                  <a:extLst>
                    <a:ext uri="{9D8B030D-6E8A-4147-A177-3AD203B41FA5}">
                      <a16:colId xmlns:a16="http://schemas.microsoft.com/office/drawing/2014/main" val="3050919398"/>
                    </a:ext>
                  </a:extLst>
                </a:gridCol>
                <a:gridCol w="217622">
                  <a:extLst>
                    <a:ext uri="{9D8B030D-6E8A-4147-A177-3AD203B41FA5}">
                      <a16:colId xmlns:a16="http://schemas.microsoft.com/office/drawing/2014/main" val="774300268"/>
                    </a:ext>
                  </a:extLst>
                </a:gridCol>
                <a:gridCol w="239578">
                  <a:extLst>
                    <a:ext uri="{9D8B030D-6E8A-4147-A177-3AD203B41FA5}">
                      <a16:colId xmlns:a16="http://schemas.microsoft.com/office/drawing/2014/main" val="4243967714"/>
                    </a:ext>
                  </a:extLst>
                </a:gridCol>
                <a:gridCol w="1466850">
                  <a:extLst>
                    <a:ext uri="{9D8B030D-6E8A-4147-A177-3AD203B41FA5}">
                      <a16:colId xmlns:a16="http://schemas.microsoft.com/office/drawing/2014/main" val="2894109257"/>
                    </a:ext>
                  </a:extLst>
                </a:gridCol>
                <a:gridCol w="2190750">
                  <a:extLst>
                    <a:ext uri="{9D8B030D-6E8A-4147-A177-3AD203B41FA5}">
                      <a16:colId xmlns:a16="http://schemas.microsoft.com/office/drawing/2014/main" val="311425641"/>
                    </a:ext>
                  </a:extLst>
                </a:gridCol>
                <a:gridCol w="2190750">
                  <a:extLst>
                    <a:ext uri="{9D8B030D-6E8A-4147-A177-3AD203B41FA5}">
                      <a16:colId xmlns:a16="http://schemas.microsoft.com/office/drawing/2014/main" val="111722080"/>
                    </a:ext>
                  </a:extLst>
                </a:gridCol>
                <a:gridCol w="2190750">
                  <a:extLst>
                    <a:ext uri="{9D8B030D-6E8A-4147-A177-3AD203B41FA5}">
                      <a16:colId xmlns:a16="http://schemas.microsoft.com/office/drawing/2014/main" val="3227812046"/>
                    </a:ext>
                  </a:extLst>
                </a:gridCol>
              </a:tblGrid>
              <a:tr h="370840">
                <a:tc>
                  <a:txBody>
                    <a:bodyPr/>
                    <a:lstStyle/>
                    <a:p>
                      <a:r>
                        <a:rPr lang="en-US"/>
                        <a:t>1</a:t>
                      </a:r>
                    </a:p>
                  </a:txBody>
                  <a:tcPr/>
                </a:tc>
                <a:tc>
                  <a:txBody>
                    <a:bodyPr/>
                    <a:lstStyle/>
                    <a:p>
                      <a:pPr algn="ctr"/>
                      <a:r>
                        <a:rPr lang="en-US"/>
                        <a:t>1</a:t>
                      </a:r>
                    </a:p>
                  </a:txBody>
                  <a:tcPr/>
                </a:tc>
                <a:tc>
                  <a:txBody>
                    <a:bodyPr/>
                    <a:lstStyle/>
                    <a:p>
                      <a:pPr algn="ctr"/>
                      <a:r>
                        <a:rPr lang="en-US"/>
                        <a:t>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26046841"/>
                  </a:ext>
                </a:extLst>
              </a:tr>
            </a:tbl>
          </a:graphicData>
        </a:graphic>
      </p:graphicFrame>
      <p:sp>
        <p:nvSpPr>
          <p:cNvPr id="10" name="TextBox 9">
            <a:extLst>
              <a:ext uri="{FF2B5EF4-FFF2-40B4-BE49-F238E27FC236}">
                <a16:creationId xmlns:a16="http://schemas.microsoft.com/office/drawing/2014/main" id="{4F875686-DD97-614D-988D-692D4CC5578F}"/>
              </a:ext>
            </a:extLst>
          </p:cNvPr>
          <p:cNvSpPr txBox="1"/>
          <p:nvPr/>
        </p:nvSpPr>
        <p:spPr>
          <a:xfrm>
            <a:off x="327171" y="1665710"/>
            <a:ext cx="4953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Fix</a:t>
            </a:r>
          </a:p>
        </p:txBody>
      </p:sp>
      <p:sp>
        <p:nvSpPr>
          <p:cNvPr id="11" name="TextBox 10">
            <a:extLst>
              <a:ext uri="{FF2B5EF4-FFF2-40B4-BE49-F238E27FC236}">
                <a16:creationId xmlns:a16="http://schemas.microsoft.com/office/drawing/2014/main" id="{E9698639-4295-B24B-B535-F7DB6ADFD9A5}"/>
              </a:ext>
            </a:extLst>
          </p:cNvPr>
          <p:cNvSpPr txBox="1"/>
          <p:nvPr/>
        </p:nvSpPr>
        <p:spPr>
          <a:xfrm>
            <a:off x="2211655" y="1639669"/>
            <a:ext cx="12517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21 Bit Network ID</a:t>
            </a:r>
          </a:p>
        </p:txBody>
      </p:sp>
      <p:sp>
        <p:nvSpPr>
          <p:cNvPr id="12" name="Left Brace 11">
            <a:extLst>
              <a:ext uri="{FF2B5EF4-FFF2-40B4-BE49-F238E27FC236}">
                <a16:creationId xmlns:a16="http://schemas.microsoft.com/office/drawing/2014/main" id="{CB56A487-0A6F-574B-9D50-993E4DCAEE13}"/>
              </a:ext>
            </a:extLst>
          </p:cNvPr>
          <p:cNvSpPr/>
          <p:nvPr/>
        </p:nvSpPr>
        <p:spPr>
          <a:xfrm rot="16200000">
            <a:off x="3641872" y="-949990"/>
            <a:ext cx="381000" cy="5791197"/>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sp>
        <p:nvSpPr>
          <p:cNvPr id="13" name="TextBox 12">
            <a:extLst>
              <a:ext uri="{FF2B5EF4-FFF2-40B4-BE49-F238E27FC236}">
                <a16:creationId xmlns:a16="http://schemas.microsoft.com/office/drawing/2014/main" id="{2453FF98-D73A-C645-9C03-189ADF4AF1D3}"/>
              </a:ext>
            </a:extLst>
          </p:cNvPr>
          <p:cNvSpPr txBox="1"/>
          <p:nvPr/>
        </p:nvSpPr>
        <p:spPr>
          <a:xfrm>
            <a:off x="7965581" y="1622443"/>
            <a:ext cx="10260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cs typeface="Arial"/>
              </a:rPr>
              <a:t>8 Bit Host ID</a:t>
            </a:r>
          </a:p>
        </p:txBody>
      </p:sp>
      <p:sp>
        <p:nvSpPr>
          <p:cNvPr id="14" name="Left Brace 13">
            <a:extLst>
              <a:ext uri="{FF2B5EF4-FFF2-40B4-BE49-F238E27FC236}">
                <a16:creationId xmlns:a16="http://schemas.microsoft.com/office/drawing/2014/main" id="{D81072A0-EF5F-D048-AA10-3C01FAA9131C}"/>
              </a:ext>
            </a:extLst>
          </p:cNvPr>
          <p:cNvSpPr/>
          <p:nvPr/>
        </p:nvSpPr>
        <p:spPr>
          <a:xfrm rot="16200000">
            <a:off x="7717230" y="865651"/>
            <a:ext cx="381000" cy="2136281"/>
          </a:xfrm>
          <a:prstGeom prst="leftBrace">
            <a:avLst>
              <a:gd name="adj1" fmla="val 74420"/>
              <a:gd name="adj2" fmla="val 4921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cs typeface="Arial"/>
            </a:endParaRPr>
          </a:p>
        </p:txBody>
      </p:sp>
      <p:graphicFrame>
        <p:nvGraphicFramePr>
          <p:cNvPr id="15" name="Table 14">
            <a:extLst>
              <a:ext uri="{FF2B5EF4-FFF2-40B4-BE49-F238E27FC236}">
                <a16:creationId xmlns:a16="http://schemas.microsoft.com/office/drawing/2014/main" id="{FAC5AE0F-DE25-434F-AE57-453CC251822C}"/>
              </a:ext>
            </a:extLst>
          </p:cNvPr>
          <p:cNvGraphicFramePr>
            <a:graphicFrameLocks noGrp="1"/>
          </p:cNvGraphicFramePr>
          <p:nvPr/>
        </p:nvGraphicFramePr>
        <p:xfrm>
          <a:off x="1695085" y="2639884"/>
          <a:ext cx="5851143" cy="2835531"/>
        </p:xfrm>
        <a:graphic>
          <a:graphicData uri="http://schemas.openxmlformats.org/drawingml/2006/table">
            <a:tbl>
              <a:tblPr firstRow="1" bandRow="1">
                <a:tableStyleId>{3B4B98B0-60AC-42C2-AFA5-B58CD77FA1E5}</a:tableStyleId>
              </a:tblPr>
              <a:tblGrid>
                <a:gridCol w="2667000">
                  <a:extLst>
                    <a:ext uri="{9D8B030D-6E8A-4147-A177-3AD203B41FA5}">
                      <a16:colId xmlns:a16="http://schemas.microsoft.com/office/drawing/2014/main" val="4185517424"/>
                    </a:ext>
                  </a:extLst>
                </a:gridCol>
                <a:gridCol w="3184143">
                  <a:extLst>
                    <a:ext uri="{9D8B030D-6E8A-4147-A177-3AD203B41FA5}">
                      <a16:colId xmlns:a16="http://schemas.microsoft.com/office/drawing/2014/main" val="881006165"/>
                    </a:ext>
                  </a:extLst>
                </a:gridCol>
              </a:tblGrid>
              <a:tr h="316386">
                <a:tc>
                  <a:txBody>
                    <a:bodyPr/>
                    <a:lstStyle/>
                    <a:p>
                      <a:r>
                        <a:rPr lang="en-US" b="0"/>
                        <a:t>192.0.0.0</a:t>
                      </a:r>
                    </a:p>
                  </a:txBody>
                  <a:tcPr/>
                </a:tc>
                <a:tc>
                  <a:txBody>
                    <a:bodyPr/>
                    <a:lstStyle/>
                    <a:p>
                      <a:r>
                        <a:rPr lang="en-US" b="0">
                          <a:sym typeface="Wingdings" pitchFamily="2" charset="2"/>
                        </a:rPr>
                        <a:t>Special IP Address</a:t>
                      </a:r>
                      <a:endParaRPr lang="en-US" b="0"/>
                    </a:p>
                  </a:txBody>
                  <a:tcPr/>
                </a:tc>
                <a:extLst>
                  <a:ext uri="{0D108BD9-81ED-4DB2-BD59-A6C34878D82A}">
                    <a16:rowId xmlns:a16="http://schemas.microsoft.com/office/drawing/2014/main" val="1742868007"/>
                  </a:ext>
                </a:extLst>
              </a:tr>
              <a:tr h="1740123">
                <a:tc>
                  <a:txBody>
                    <a:bodyPr/>
                    <a:lstStyle/>
                    <a:p>
                      <a:r>
                        <a:rPr lang="en-US"/>
                        <a:t>11000001.0.0.1</a:t>
                      </a:r>
                    </a:p>
                    <a:p>
                      <a:r>
                        <a:rPr lang="en-US"/>
                        <a:t>194.0.0.2</a:t>
                      </a:r>
                    </a:p>
                    <a:p>
                      <a:r>
                        <a:rPr lang="en-US"/>
                        <a:t>194.0.0.3</a:t>
                      </a:r>
                    </a:p>
                    <a:p>
                      <a:r>
                        <a:rPr lang="en-US"/>
                        <a:t>.</a:t>
                      </a:r>
                    </a:p>
                    <a:p>
                      <a:r>
                        <a:rPr lang="en-US"/>
                        <a:t>.</a:t>
                      </a:r>
                    </a:p>
                    <a:p>
                      <a:r>
                        <a:rPr lang="en-US"/>
                        <a:t>.</a:t>
                      </a:r>
                    </a:p>
                    <a:p>
                      <a:r>
                        <a:rPr lang="en-US"/>
                        <a:t>222.255.255.254</a:t>
                      </a:r>
                    </a:p>
                  </a:txBody>
                  <a:tcPr>
                    <a:lnB w="12700" cap="flat" cmpd="sng" algn="ctr">
                      <a:solidFill>
                        <a:schemeClr val="tx1"/>
                      </a:solidFill>
                      <a:prstDash val="solid"/>
                      <a:round/>
                      <a:headEnd type="none" w="med" len="med"/>
                      <a:tailEnd type="none" w="med" len="med"/>
                    </a:lnB>
                  </a:tcPr>
                </a:tc>
                <a:tc>
                  <a:txBody>
                    <a:bodyPr/>
                    <a:lstStyle/>
                    <a:p>
                      <a:pPr algn="l"/>
                      <a:r>
                        <a:rPr lang="en-US"/>
                        <a:t>2</a:t>
                      </a:r>
                      <a:r>
                        <a:rPr lang="en-US" baseline="30000"/>
                        <a:t>8 </a:t>
                      </a:r>
                      <a:r>
                        <a:rPr lang="en-US" baseline="0"/>
                        <a:t>– 2 are Host IP</a:t>
                      </a:r>
                      <a:endParaRPr lang="en-US"/>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9569889"/>
                  </a:ext>
                </a:extLst>
              </a:tr>
              <a:tr h="458091">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t>11011111.255.255.255</a:t>
                      </a:r>
                    </a:p>
                  </a:txBody>
                  <a:tcPr>
                    <a:lnT w="12700" cap="flat" cmpd="sng" algn="ctr">
                      <a:solidFill>
                        <a:schemeClr val="tx1"/>
                      </a:solidFill>
                      <a:prstDash val="solid"/>
                      <a:round/>
                      <a:headEnd type="none" w="med" len="med"/>
                      <a:tailEnd type="none" w="med" len="med"/>
                    </a:lnT>
                  </a:tcPr>
                </a:tc>
                <a:tc>
                  <a:txBody>
                    <a:bodyPr/>
                    <a:lstStyle/>
                    <a:p>
                      <a:r>
                        <a:rPr lang="en-US">
                          <a:sym typeface="Wingdings" pitchFamily="2" charset="2"/>
                        </a:rPr>
                        <a:t>Special IP Address – Loopback</a:t>
                      </a:r>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5614329"/>
                  </a:ext>
                </a:extLst>
              </a:tr>
            </a:tbl>
          </a:graphicData>
        </a:graphic>
      </p:graphicFrame>
    </p:spTree>
    <p:extLst>
      <p:ext uri="{BB962C8B-B14F-4D97-AF65-F5344CB8AC3E}">
        <p14:creationId xmlns:p14="http://schemas.microsoft.com/office/powerpoint/2010/main" val="20445081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after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41A77-C41D-2B45-BDA8-36A2D55E45BB}"/>
              </a:ext>
            </a:extLst>
          </p:cNvPr>
          <p:cNvSpPr>
            <a:spLocks noGrp="1"/>
          </p:cNvSpPr>
          <p:nvPr>
            <p:ph type="title"/>
          </p:nvPr>
        </p:nvSpPr>
        <p:spPr/>
        <p:txBody>
          <a:bodyPr>
            <a:normAutofit/>
          </a:bodyPr>
          <a:lstStyle/>
          <a:p>
            <a:r>
              <a:rPr lang="en-US" dirty="0"/>
              <a:t>Class D: </a:t>
            </a:r>
            <a:r>
              <a:rPr lang="en-US" sz="2400" dirty="0"/>
              <a:t>Range </a:t>
            </a:r>
            <a:r>
              <a:rPr lang="en-US" sz="2400" dirty="0">
                <a:solidFill>
                  <a:srgbClr val="FF0000"/>
                </a:solidFill>
              </a:rPr>
              <a:t>(224.0.0.0 to 239.255.255.255)</a:t>
            </a:r>
            <a:r>
              <a:rPr lang="en-US" dirty="0">
                <a:solidFill>
                  <a:prstClr val="black"/>
                </a:solidFill>
              </a:rPr>
              <a:t> </a:t>
            </a:r>
            <a:endParaRPr lang="en-US" dirty="0"/>
          </a:p>
        </p:txBody>
      </p:sp>
      <p:sp>
        <p:nvSpPr>
          <p:cNvPr id="3" name="Content Placeholder 2">
            <a:extLst>
              <a:ext uri="{FF2B5EF4-FFF2-40B4-BE49-F238E27FC236}">
                <a16:creationId xmlns:a16="http://schemas.microsoft.com/office/drawing/2014/main" id="{715E36F6-4D09-C944-A056-4765D54E38AA}"/>
              </a:ext>
            </a:extLst>
          </p:cNvPr>
          <p:cNvSpPr>
            <a:spLocks noGrp="1"/>
          </p:cNvSpPr>
          <p:nvPr>
            <p:ph idx="1"/>
          </p:nvPr>
        </p:nvSpPr>
        <p:spPr/>
        <p:txBody>
          <a:bodyPr/>
          <a:lstStyle/>
          <a:p>
            <a:pPr algn="just"/>
            <a:r>
              <a:rPr lang="en-IN"/>
              <a:t>Very first four bits of the first octet in Class D IP addresses are set to 1110, giving a range of:</a:t>
            </a:r>
          </a:p>
          <a:p>
            <a:pPr algn="just"/>
            <a:endParaRPr lang="en-IN"/>
          </a:p>
          <a:p>
            <a:pPr algn="just"/>
            <a:endParaRPr lang="en-IN"/>
          </a:p>
          <a:p>
            <a:pPr marL="0" indent="0" algn="just">
              <a:buNone/>
            </a:pPr>
            <a:endParaRPr lang="en-IN"/>
          </a:p>
          <a:p>
            <a:pPr algn="just"/>
            <a:r>
              <a:rPr lang="en-IN"/>
              <a:t>Class D has IP address rage from 224.0.0.0 to 239.255.255.255. </a:t>
            </a:r>
          </a:p>
          <a:p>
            <a:pPr algn="just"/>
            <a:r>
              <a:rPr lang="en-IN"/>
              <a:t>Class D is reserved for Multicasting. </a:t>
            </a:r>
          </a:p>
          <a:p>
            <a:pPr algn="just"/>
            <a:r>
              <a:rPr lang="en-IN"/>
              <a:t>In multicasting data is not destined for a particular host, that is why there is no need to extract host address from the IP address, and Class D does not have any subnet mask.</a:t>
            </a:r>
            <a:endParaRPr lang="en-US"/>
          </a:p>
        </p:txBody>
      </p:sp>
      <p:pic>
        <p:nvPicPr>
          <p:cNvPr id="4" name="Picture 3">
            <a:extLst>
              <a:ext uri="{FF2B5EF4-FFF2-40B4-BE49-F238E27FC236}">
                <a16:creationId xmlns:a16="http://schemas.microsoft.com/office/drawing/2014/main" id="{5830FE39-B1B8-3941-B6B9-617FCE8AA2B8}"/>
              </a:ext>
            </a:extLst>
          </p:cNvPr>
          <p:cNvPicPr>
            <a:picLocks noChangeAspect="1"/>
          </p:cNvPicPr>
          <p:nvPr/>
        </p:nvPicPr>
        <p:blipFill>
          <a:blip r:embed="rId2"/>
          <a:stretch>
            <a:fillRect/>
          </a:stretch>
        </p:blipFill>
        <p:spPr>
          <a:xfrm>
            <a:off x="2743199" y="2057400"/>
            <a:ext cx="4321175" cy="864235"/>
          </a:xfrm>
          <a:prstGeom prst="rect">
            <a:avLst/>
          </a:prstGeom>
        </p:spPr>
      </p:pic>
    </p:spTree>
    <p:extLst>
      <p:ext uri="{BB962C8B-B14F-4D97-AF65-F5344CB8AC3E}">
        <p14:creationId xmlns:p14="http://schemas.microsoft.com/office/powerpoint/2010/main" val="37039872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D13B-26A2-A444-9BC4-2E132ED14907}"/>
              </a:ext>
            </a:extLst>
          </p:cNvPr>
          <p:cNvSpPr>
            <a:spLocks noGrp="1"/>
          </p:cNvSpPr>
          <p:nvPr>
            <p:ph type="title"/>
          </p:nvPr>
        </p:nvSpPr>
        <p:spPr/>
        <p:txBody>
          <a:bodyPr>
            <a:normAutofit/>
          </a:bodyPr>
          <a:lstStyle/>
          <a:p>
            <a:r>
              <a:rPr lang="en-US"/>
              <a:t>Class E: </a:t>
            </a:r>
            <a:r>
              <a:rPr lang="en-US" sz="2400">
                <a:solidFill>
                  <a:srgbClr val="FF0000"/>
                </a:solidFill>
              </a:rPr>
              <a:t>(240.0.0.0 to 255.255.255.255)</a:t>
            </a:r>
            <a:r>
              <a:rPr lang="en-US">
                <a:solidFill>
                  <a:prstClr val="black"/>
                </a:solidFill>
              </a:rPr>
              <a:t> </a:t>
            </a:r>
            <a:endParaRPr lang="en-US"/>
          </a:p>
        </p:txBody>
      </p:sp>
      <p:sp>
        <p:nvSpPr>
          <p:cNvPr id="3" name="Content Placeholder 2">
            <a:extLst>
              <a:ext uri="{FF2B5EF4-FFF2-40B4-BE49-F238E27FC236}">
                <a16:creationId xmlns:a16="http://schemas.microsoft.com/office/drawing/2014/main" id="{84DB8375-9B6F-8040-899D-581AE20C78ED}"/>
              </a:ext>
            </a:extLst>
          </p:cNvPr>
          <p:cNvSpPr>
            <a:spLocks noGrp="1"/>
          </p:cNvSpPr>
          <p:nvPr>
            <p:ph idx="1"/>
          </p:nvPr>
        </p:nvSpPr>
        <p:spPr/>
        <p:txBody>
          <a:bodyPr/>
          <a:lstStyle/>
          <a:p>
            <a:pPr algn="just"/>
            <a:r>
              <a:rPr lang="en-IN"/>
              <a:t>This IP Class is reserved for experimental purposes only for R&amp;D or Study. </a:t>
            </a:r>
          </a:p>
          <a:p>
            <a:pPr algn="just"/>
            <a:r>
              <a:rPr lang="en-IN"/>
              <a:t>IP addresses in this class ranges from 240.0.0.0 to 255.255.255.254. </a:t>
            </a:r>
          </a:p>
          <a:p>
            <a:pPr algn="just"/>
            <a:r>
              <a:rPr lang="en-IN"/>
              <a:t>Like Class D, this class too is not equipped with any subnet mask.</a:t>
            </a:r>
            <a:endParaRPr lang="en-US"/>
          </a:p>
        </p:txBody>
      </p:sp>
    </p:spTree>
    <p:extLst>
      <p:ext uri="{BB962C8B-B14F-4D97-AF65-F5344CB8AC3E}">
        <p14:creationId xmlns:p14="http://schemas.microsoft.com/office/powerpoint/2010/main" val="35477893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 of addresses in IPv4 Network</a:t>
            </a:r>
          </a:p>
        </p:txBody>
      </p:sp>
      <p:sp>
        <p:nvSpPr>
          <p:cNvPr id="3" name="Content Placeholder 2"/>
          <p:cNvSpPr>
            <a:spLocks noGrp="1"/>
          </p:cNvSpPr>
          <p:nvPr>
            <p:ph idx="1"/>
          </p:nvPr>
        </p:nvSpPr>
        <p:spPr/>
        <p:txBody>
          <a:bodyPr/>
          <a:lstStyle/>
          <a:p>
            <a:pPr algn="just">
              <a:spcAft>
                <a:spcPts val="1200"/>
              </a:spcAft>
            </a:pPr>
            <a:r>
              <a:rPr lang="en-US" b="1"/>
              <a:t>Network address</a:t>
            </a:r>
            <a:r>
              <a:rPr lang="en-US"/>
              <a:t> - The address by which we refer to the network.</a:t>
            </a:r>
          </a:p>
          <a:p>
            <a:pPr lvl="1" algn="just">
              <a:spcAft>
                <a:spcPts val="1200"/>
              </a:spcAft>
            </a:pPr>
            <a:r>
              <a:rPr lang="en-US"/>
              <a:t>E.g.: 10.0.0.0</a:t>
            </a:r>
          </a:p>
          <a:p>
            <a:pPr algn="just">
              <a:spcAft>
                <a:spcPts val="1200"/>
              </a:spcAft>
            </a:pPr>
            <a:r>
              <a:rPr lang="en-US" b="1"/>
              <a:t>Broadcast address</a:t>
            </a:r>
            <a:r>
              <a:rPr lang="en-US"/>
              <a:t> - A special address used to send data to all hosts in the network.</a:t>
            </a:r>
          </a:p>
          <a:p>
            <a:pPr lvl="1" algn="just">
              <a:spcAft>
                <a:spcPts val="1200"/>
              </a:spcAft>
            </a:pPr>
            <a:r>
              <a:rPr lang="en-US"/>
              <a:t>The broadcast address uses the highest address in the network range.</a:t>
            </a:r>
          </a:p>
          <a:p>
            <a:pPr lvl="1" algn="just">
              <a:spcAft>
                <a:spcPts val="1200"/>
              </a:spcAft>
            </a:pPr>
            <a:r>
              <a:rPr lang="en-US"/>
              <a:t>E.g.: 10.0.0.255</a:t>
            </a:r>
          </a:p>
          <a:p>
            <a:pPr algn="just">
              <a:spcAft>
                <a:spcPts val="1200"/>
              </a:spcAft>
            </a:pPr>
            <a:r>
              <a:rPr lang="en-US" b="1"/>
              <a:t>Host addresses</a:t>
            </a:r>
            <a:r>
              <a:rPr lang="en-US"/>
              <a:t> - The addresses assigned to the end devices in the network.</a:t>
            </a:r>
          </a:p>
          <a:p>
            <a:pPr lvl="1" algn="just">
              <a:spcAft>
                <a:spcPts val="1200"/>
              </a:spcAft>
            </a:pPr>
            <a:r>
              <a:rPr lang="en-US"/>
              <a:t>E.g.: 10.0.0.1</a:t>
            </a:r>
          </a:p>
          <a:p>
            <a:endParaRPr lang="en-US"/>
          </a:p>
        </p:txBody>
      </p:sp>
    </p:spTree>
    <p:extLst>
      <p:ext uri="{BB962C8B-B14F-4D97-AF65-F5344CB8AC3E}">
        <p14:creationId xmlns:p14="http://schemas.microsoft.com/office/powerpoint/2010/main" val="2829134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after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Subnets</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283B9EA5-CE9A-4950-A80C-5ADF06B45BB8}" type="slidenum">
              <a:rPr kumimoji="0" lang="en-US" sz="1800" b="1" i="0" u="none" strike="noStrike" kern="1200" cap="none" spc="0" normalizeH="0" baseline="0" noProof="0" smtClean="0">
                <a:ln>
                  <a:noFill/>
                </a:ln>
                <a:solidFill>
                  <a:srgbClr val="FFFFFF"/>
                </a:solidFill>
                <a:effectLst/>
                <a:uLnTx/>
                <a:uFillTx/>
                <a:latin typeface="Calibri"/>
                <a:cs typeface="Arial"/>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800" b="1" i="0" u="none" strike="noStrike" kern="1200" cap="none" spc="0" normalizeH="0" baseline="0" noProof="0" dirty="0">
              <a:ln>
                <a:noFill/>
              </a:ln>
              <a:solidFill>
                <a:srgbClr val="FFFFFF"/>
              </a:solidFill>
              <a:effectLst/>
              <a:uLnTx/>
              <a:uFillTx/>
              <a:latin typeface="Calibri"/>
              <a:cs typeface="Arial"/>
            </a:endParaRPr>
          </a:p>
        </p:txBody>
      </p:sp>
      <p:sp>
        <p:nvSpPr>
          <p:cNvPr id="4" name="Content Placeholder 3"/>
          <p:cNvSpPr>
            <a:spLocks noGrp="1"/>
          </p:cNvSpPr>
          <p:nvPr>
            <p:ph sz="quarter" idx="1"/>
          </p:nvPr>
        </p:nvSpPr>
        <p:spPr>
          <a:xfrm>
            <a:off x="304800" y="1035634"/>
            <a:ext cx="8329914" cy="2970975"/>
          </a:xfrm>
        </p:spPr>
        <p:txBody>
          <a:bodyPr/>
          <a:lstStyle/>
          <a:p>
            <a:r>
              <a:rPr lang="en-US" dirty="0"/>
              <a:t>Problem: need to break up large A and B classes</a:t>
            </a:r>
          </a:p>
          <a:p>
            <a:r>
              <a:rPr lang="en-US" dirty="0"/>
              <a:t>Solution: add another layer to the hierarchy</a:t>
            </a:r>
          </a:p>
          <a:p>
            <a:pPr lvl="1"/>
            <a:r>
              <a:rPr lang="en-US" dirty="0"/>
              <a:t>From the outside, appears to be a single network</a:t>
            </a:r>
          </a:p>
          <a:p>
            <a:pPr lvl="2"/>
            <a:r>
              <a:rPr lang="en-US" dirty="0"/>
              <a:t>Only 1 entry in routing tables</a:t>
            </a:r>
          </a:p>
          <a:p>
            <a:pPr lvl="1"/>
            <a:r>
              <a:rPr lang="en-US" dirty="0"/>
              <a:t>Internally, manage multiple </a:t>
            </a:r>
            <a:r>
              <a:rPr lang="en-US" dirty="0" err="1"/>
              <a:t>subnetworks</a:t>
            </a:r>
            <a:endParaRPr lang="en-US" dirty="0"/>
          </a:p>
          <a:p>
            <a:pPr lvl="2"/>
            <a:r>
              <a:rPr lang="en-US" dirty="0"/>
              <a:t>Split the address range using a </a:t>
            </a:r>
            <a:r>
              <a:rPr lang="en-US" dirty="0">
                <a:solidFill>
                  <a:schemeClr val="accent1"/>
                </a:solidFill>
              </a:rPr>
              <a:t>subnet mask</a:t>
            </a:r>
          </a:p>
        </p:txBody>
      </p:sp>
      <p:sp>
        <p:nvSpPr>
          <p:cNvPr id="5" name="Rectangle 4"/>
          <p:cNvSpPr/>
          <p:nvPr/>
        </p:nvSpPr>
        <p:spPr>
          <a:xfrm>
            <a:off x="5671616" y="4766949"/>
            <a:ext cx="296309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cs typeface="Arial"/>
              </a:rPr>
              <a:t>Host</a:t>
            </a:r>
          </a:p>
        </p:txBody>
      </p:sp>
      <p:sp>
        <p:nvSpPr>
          <p:cNvPr id="6" name="Rectangle 5"/>
          <p:cNvSpPr/>
          <p:nvPr/>
        </p:nvSpPr>
        <p:spPr>
          <a:xfrm>
            <a:off x="2955464" y="4766949"/>
            <a:ext cx="910500"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cs typeface="Arial"/>
              </a:rPr>
              <a:t>Ntwk</a:t>
            </a:r>
            <a:endParaRPr kumimoji="0" lang="en-US" sz="2400" b="0" i="0" u="none" strike="noStrike" kern="1200" cap="none" spc="0" normalizeH="0" baseline="0" noProof="0" dirty="0">
              <a:ln>
                <a:noFill/>
              </a:ln>
              <a:solidFill>
                <a:prstClr val="white"/>
              </a:solidFill>
              <a:effectLst/>
              <a:uLnTx/>
              <a:uFillTx/>
              <a:latin typeface="Calibri"/>
              <a:cs typeface="Arial"/>
            </a:endParaRPr>
          </a:p>
        </p:txBody>
      </p:sp>
      <p:sp>
        <p:nvSpPr>
          <p:cNvPr id="7" name="Rectangle 6"/>
          <p:cNvSpPr/>
          <p:nvPr/>
        </p:nvSpPr>
        <p:spPr>
          <a:xfrm>
            <a:off x="2256964" y="4766949"/>
            <a:ext cx="688340"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cs typeface="Arial"/>
              </a:rPr>
              <a:t>Pfx</a:t>
            </a:r>
            <a:endParaRPr kumimoji="0" lang="en-US" sz="2400" b="0" i="0" u="none" strike="noStrike" kern="1200" cap="none" spc="0" normalizeH="0" baseline="0" noProof="0" dirty="0">
              <a:ln>
                <a:noFill/>
              </a:ln>
              <a:solidFill>
                <a:prstClr val="white"/>
              </a:solidFill>
              <a:effectLst/>
              <a:uLnTx/>
              <a:uFillTx/>
              <a:latin typeface="Calibri"/>
              <a:cs typeface="Arial"/>
            </a:endParaRPr>
          </a:p>
        </p:txBody>
      </p:sp>
      <p:sp>
        <p:nvSpPr>
          <p:cNvPr id="8" name="Rectangle 7"/>
          <p:cNvSpPr/>
          <p:nvPr/>
        </p:nvSpPr>
        <p:spPr>
          <a:xfrm>
            <a:off x="3865964" y="4766949"/>
            <a:ext cx="1805652" cy="60290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cs typeface="Arial"/>
              </a:rPr>
              <a:t>Subnet</a:t>
            </a:r>
          </a:p>
        </p:txBody>
      </p:sp>
      <p:sp>
        <p:nvSpPr>
          <p:cNvPr id="9" name="TextBox 8"/>
          <p:cNvSpPr txBox="1"/>
          <p:nvPr/>
        </p:nvSpPr>
        <p:spPr>
          <a:xfrm>
            <a:off x="2268659" y="5406056"/>
            <a:ext cx="64947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cs typeface="Arial"/>
              </a:rPr>
              <a:t>11111111 11111111 11000000 00000000</a:t>
            </a:r>
          </a:p>
        </p:txBody>
      </p:sp>
      <p:sp>
        <p:nvSpPr>
          <p:cNvPr id="10" name="TextBox 9"/>
          <p:cNvSpPr txBox="1"/>
          <p:nvPr/>
        </p:nvSpPr>
        <p:spPr>
          <a:xfrm>
            <a:off x="150466" y="5436833"/>
            <a:ext cx="20665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cs typeface="Arial"/>
              </a:rPr>
              <a:t>Subnet Mask:</a:t>
            </a:r>
          </a:p>
        </p:txBody>
      </p:sp>
    </p:spTree>
    <p:extLst>
      <p:ext uri="{BB962C8B-B14F-4D97-AF65-F5344CB8AC3E}">
        <p14:creationId xmlns:p14="http://schemas.microsoft.com/office/powerpoint/2010/main" val="8946915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Example</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283B9EA5-CE9A-4950-A80C-5ADF06B45BB8}" type="slidenum">
              <a:rPr kumimoji="0" lang="en-US" sz="1800" b="1" i="0" u="none" strike="noStrike" kern="1200" cap="none" spc="0" normalizeH="0" baseline="0" noProof="0" smtClean="0">
                <a:ln>
                  <a:noFill/>
                </a:ln>
                <a:solidFill>
                  <a:srgbClr val="FFFFFF"/>
                </a:solidFill>
                <a:effectLst/>
                <a:uLnTx/>
                <a:uFillTx/>
                <a:latin typeface="Calibri"/>
                <a:cs typeface="Arial"/>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800" b="1" i="0" u="none" strike="noStrike" kern="1200" cap="none" spc="0" normalizeH="0" baseline="0" noProof="0" dirty="0">
              <a:ln>
                <a:noFill/>
              </a:ln>
              <a:solidFill>
                <a:srgbClr val="FFFFFF"/>
              </a:solidFill>
              <a:effectLst/>
              <a:uLnTx/>
              <a:uFillTx/>
              <a:latin typeface="Calibri"/>
              <a:cs typeface="Arial"/>
            </a:endParaRPr>
          </a:p>
        </p:txBody>
      </p:sp>
      <p:sp>
        <p:nvSpPr>
          <p:cNvPr id="4" name="Content Placeholder 3"/>
          <p:cNvSpPr>
            <a:spLocks noGrp="1"/>
          </p:cNvSpPr>
          <p:nvPr>
            <p:ph sz="quarter" idx="1"/>
          </p:nvPr>
        </p:nvSpPr>
        <p:spPr>
          <a:xfrm>
            <a:off x="152400" y="1600200"/>
            <a:ext cx="8839200" cy="598990"/>
          </a:xfrm>
        </p:spPr>
        <p:txBody>
          <a:bodyPr/>
          <a:lstStyle/>
          <a:p>
            <a:r>
              <a:rPr lang="en-US" dirty="0"/>
              <a:t>Extract network:</a:t>
            </a:r>
          </a:p>
        </p:txBody>
      </p:sp>
      <p:sp>
        <p:nvSpPr>
          <p:cNvPr id="5" name="Content Placeholder 3"/>
          <p:cNvSpPr txBox="1">
            <a:spLocks/>
          </p:cNvSpPr>
          <p:nvPr/>
        </p:nvSpPr>
        <p:spPr>
          <a:xfrm>
            <a:off x="154325" y="4021300"/>
            <a:ext cx="8839200" cy="59899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20040" marR="0" lvl="0" indent="-320040" algn="l" defTabSz="914400" rtl="0" eaLnBrk="1" fontAlgn="auto" latinLnBrk="0" hangingPunct="1">
              <a:lnSpc>
                <a:spcPct val="100000"/>
              </a:lnSpc>
              <a:spcBef>
                <a:spcPts val="700"/>
              </a:spcBef>
              <a:spcAft>
                <a:spcPts val="0"/>
              </a:spcAft>
              <a:buClr>
                <a:srgbClr val="C0504D"/>
              </a:buClr>
              <a:buSzPct val="60000"/>
              <a:buFont typeface="Wingdings"/>
              <a:buChar char=""/>
              <a:tabLst/>
              <a:defRPr/>
            </a:pPr>
            <a:r>
              <a:rPr kumimoji="0" lang="en-US" sz="2900" b="0" i="0" u="none" strike="noStrike" kern="1200" cap="none" spc="0" normalizeH="0" baseline="0" noProof="0" dirty="0">
                <a:ln>
                  <a:noFill/>
                </a:ln>
                <a:solidFill>
                  <a:prstClr val="black"/>
                </a:solidFill>
                <a:effectLst/>
                <a:uLnTx/>
                <a:uFillTx/>
                <a:latin typeface="Calibri"/>
                <a:cs typeface="Arial"/>
              </a:rPr>
              <a:t>Extract host:</a:t>
            </a:r>
          </a:p>
        </p:txBody>
      </p:sp>
      <p:sp>
        <p:nvSpPr>
          <p:cNvPr id="6" name="TextBox 5"/>
          <p:cNvSpPr txBox="1"/>
          <p:nvPr/>
        </p:nvSpPr>
        <p:spPr>
          <a:xfrm>
            <a:off x="2453592" y="2203683"/>
            <a:ext cx="66848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Unicode" pitchFamily="34" charset="0"/>
                <a:cs typeface="Lucida Sans Unicode" pitchFamily="34" charset="0"/>
              </a:rPr>
              <a:t>10110101 11011101 01010100 01110010</a:t>
            </a:r>
          </a:p>
        </p:txBody>
      </p:sp>
      <p:sp>
        <p:nvSpPr>
          <p:cNvPr id="7" name="TextBox 6"/>
          <p:cNvSpPr txBox="1"/>
          <p:nvPr/>
        </p:nvSpPr>
        <p:spPr>
          <a:xfrm>
            <a:off x="206363" y="2203683"/>
            <a:ext cx="1752275"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cs typeface="Arial"/>
              </a:rPr>
              <a:t>IP Address:</a:t>
            </a:r>
          </a:p>
        </p:txBody>
      </p:sp>
      <p:sp>
        <p:nvSpPr>
          <p:cNvPr id="8" name="TextBox 7"/>
          <p:cNvSpPr txBox="1"/>
          <p:nvPr/>
        </p:nvSpPr>
        <p:spPr>
          <a:xfrm>
            <a:off x="1948247" y="2670711"/>
            <a:ext cx="7075887"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Unicode" pitchFamily="34" charset="0"/>
                <a:cs typeface="Lucida Sans Unicode" pitchFamily="34" charset="0"/>
              </a:rPr>
              <a:t>&amp; 11111111 11111111 11000000 00000000</a:t>
            </a:r>
          </a:p>
        </p:txBody>
      </p:sp>
      <p:sp>
        <p:nvSpPr>
          <p:cNvPr id="9" name="TextBox 8"/>
          <p:cNvSpPr txBox="1"/>
          <p:nvPr/>
        </p:nvSpPr>
        <p:spPr>
          <a:xfrm>
            <a:off x="-107953" y="2670711"/>
            <a:ext cx="2066591"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cs typeface="Arial"/>
              </a:rPr>
              <a:t>Subnet Mask:</a:t>
            </a:r>
          </a:p>
        </p:txBody>
      </p:sp>
      <p:sp>
        <p:nvSpPr>
          <p:cNvPr id="10" name="TextBox 9"/>
          <p:cNvSpPr txBox="1"/>
          <p:nvPr/>
        </p:nvSpPr>
        <p:spPr>
          <a:xfrm>
            <a:off x="2453592" y="3148130"/>
            <a:ext cx="66848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Unicode" pitchFamily="34" charset="0"/>
                <a:cs typeface="Lucida Sans Unicode" pitchFamily="34" charset="0"/>
              </a:rPr>
              <a:t>10110101 11011101 01000000 00000000</a:t>
            </a:r>
          </a:p>
        </p:txBody>
      </p:sp>
      <p:sp>
        <p:nvSpPr>
          <p:cNvPr id="11" name="TextBox 10"/>
          <p:cNvSpPr txBox="1"/>
          <p:nvPr/>
        </p:nvSpPr>
        <p:spPr>
          <a:xfrm>
            <a:off x="815376" y="3148130"/>
            <a:ext cx="1143262"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cs typeface="Arial"/>
              </a:rPr>
              <a:t>Result:</a:t>
            </a:r>
          </a:p>
        </p:txBody>
      </p:sp>
      <p:cxnSp>
        <p:nvCxnSpPr>
          <p:cNvPr id="13" name="Straight Connector 12"/>
          <p:cNvCxnSpPr/>
          <p:nvPr/>
        </p:nvCxnSpPr>
        <p:spPr>
          <a:xfrm>
            <a:off x="2223655" y="3111594"/>
            <a:ext cx="669174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74374" y="4620976"/>
            <a:ext cx="66848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Unicode" pitchFamily="34" charset="0"/>
                <a:cs typeface="Lucida Sans Unicode" pitchFamily="34" charset="0"/>
              </a:rPr>
              <a:t>10110101 11011101 01010100 01110010</a:t>
            </a:r>
          </a:p>
        </p:txBody>
      </p:sp>
      <p:sp>
        <p:nvSpPr>
          <p:cNvPr id="15" name="TextBox 14"/>
          <p:cNvSpPr txBox="1"/>
          <p:nvPr/>
        </p:nvSpPr>
        <p:spPr>
          <a:xfrm>
            <a:off x="206363" y="4620976"/>
            <a:ext cx="1752275"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cs typeface="Arial"/>
              </a:rPr>
              <a:t>IP Address:</a:t>
            </a:r>
          </a:p>
        </p:txBody>
      </p:sp>
      <p:sp>
        <p:nvSpPr>
          <p:cNvPr id="16" name="TextBox 15"/>
          <p:cNvSpPr txBox="1"/>
          <p:nvPr/>
        </p:nvSpPr>
        <p:spPr>
          <a:xfrm>
            <a:off x="1704110" y="5088004"/>
            <a:ext cx="7434326"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Unicode" pitchFamily="34" charset="0"/>
                <a:cs typeface="Lucida Sans Unicode" pitchFamily="34" charset="0"/>
              </a:rPr>
              <a:t>&amp; ~(11111111 11111111 11000000 00000000)</a:t>
            </a:r>
          </a:p>
        </p:txBody>
      </p:sp>
      <p:sp>
        <p:nvSpPr>
          <p:cNvPr id="17" name="TextBox 16"/>
          <p:cNvSpPr txBox="1"/>
          <p:nvPr/>
        </p:nvSpPr>
        <p:spPr>
          <a:xfrm>
            <a:off x="-107953" y="5088004"/>
            <a:ext cx="2066591"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cs typeface="Arial"/>
              </a:rPr>
              <a:t>Subnet Mask:</a:t>
            </a:r>
          </a:p>
        </p:txBody>
      </p:sp>
      <p:sp>
        <p:nvSpPr>
          <p:cNvPr id="18" name="TextBox 17"/>
          <p:cNvSpPr txBox="1"/>
          <p:nvPr/>
        </p:nvSpPr>
        <p:spPr>
          <a:xfrm>
            <a:off x="2474374" y="5565423"/>
            <a:ext cx="68788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Unicode" pitchFamily="34" charset="0"/>
                <a:cs typeface="Lucida Sans Unicode" pitchFamily="34" charset="0"/>
              </a:rPr>
              <a:t>00000000 00000000 00010100 01110010</a:t>
            </a:r>
          </a:p>
        </p:txBody>
      </p:sp>
      <p:sp>
        <p:nvSpPr>
          <p:cNvPr id="19" name="TextBox 18"/>
          <p:cNvSpPr txBox="1"/>
          <p:nvPr/>
        </p:nvSpPr>
        <p:spPr>
          <a:xfrm>
            <a:off x="815376" y="5565423"/>
            <a:ext cx="1143262"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cs typeface="Arial"/>
              </a:rPr>
              <a:t>Result:</a:t>
            </a:r>
          </a:p>
        </p:txBody>
      </p:sp>
      <p:cxnSp>
        <p:nvCxnSpPr>
          <p:cNvPr id="20" name="Straight Connector 19"/>
          <p:cNvCxnSpPr/>
          <p:nvPr/>
        </p:nvCxnSpPr>
        <p:spPr>
          <a:xfrm>
            <a:off x="2244437" y="5528887"/>
            <a:ext cx="669174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433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anim calcmode="lin" valueType="num">
                                      <p:cBhvr>
                                        <p:cTn id="28" dur="500" fill="hold"/>
                                        <p:tgtEl>
                                          <p:spTgt spid="17"/>
                                        </p:tgtEl>
                                        <p:attrNameLst>
                                          <p:attrName>ppt_x</p:attrName>
                                        </p:attrNameLst>
                                      </p:cBhvr>
                                      <p:tavLst>
                                        <p:tav tm="0">
                                          <p:val>
                                            <p:strVal val="#ppt_x"/>
                                          </p:val>
                                        </p:tav>
                                        <p:tav tm="100000">
                                          <p:val>
                                            <p:strVal val="#ppt_x"/>
                                          </p:val>
                                        </p:tav>
                                      </p:tavLst>
                                    </p:anim>
                                    <p:anim calcmode="lin" valueType="num">
                                      <p:cBhvr>
                                        <p:cTn id="29" dur="5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strVal val="#ppt_x"/>
                                          </p:val>
                                        </p:tav>
                                        <p:tav tm="100000">
                                          <p:val>
                                            <p:strVal val="#ppt_x"/>
                                          </p:val>
                                        </p:tav>
                                      </p:tavLst>
                                    </p:anim>
                                    <p:anim calcmode="lin" valueType="num">
                                      <p:cBhvr>
                                        <p:cTn id="4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6" grpId="0"/>
      <p:bldP spid="17"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Classless Inter-Domain Routing(CIDR)</a:t>
            </a:r>
          </a:p>
        </p:txBody>
      </p:sp>
      <p:sp>
        <p:nvSpPr>
          <p:cNvPr id="3" name="Content Placeholder 2"/>
          <p:cNvSpPr>
            <a:spLocks noGrp="1"/>
          </p:cNvSpPr>
          <p:nvPr>
            <p:ph idx="1"/>
          </p:nvPr>
        </p:nvSpPr>
        <p:spPr/>
        <p:txBody>
          <a:bodyPr>
            <a:normAutofit lnSpcReduction="10000"/>
          </a:bodyPr>
          <a:lstStyle/>
          <a:p>
            <a:pPr algn="just"/>
            <a:r>
              <a:rPr lang="en-US"/>
              <a:t>CIDR is a slash notation of subnet mask. CIDR tells us number of on bits in a network address.</a:t>
            </a:r>
            <a:endParaRPr lang="en-IN"/>
          </a:p>
          <a:p>
            <a:pPr lvl="0" algn="just"/>
            <a:endParaRPr lang="en-IN"/>
          </a:p>
          <a:p>
            <a:pPr lvl="0" algn="just"/>
            <a:endParaRPr lang="en-IN"/>
          </a:p>
          <a:p>
            <a:pPr marL="0" lvl="0" indent="0" algn="just">
              <a:buNone/>
            </a:pPr>
            <a:endParaRPr lang="en-IN"/>
          </a:p>
          <a:p>
            <a:pPr algn="just"/>
            <a:endParaRPr lang="en-IN"/>
          </a:p>
          <a:p>
            <a:pPr algn="just"/>
            <a:r>
              <a:rPr lang="en-IN"/>
              <a:t>A single IP address can be used to designate many unique IP addresses with CIDR. </a:t>
            </a:r>
            <a:endParaRPr lang="en-GB"/>
          </a:p>
          <a:p>
            <a:pPr lvl="0" algn="just"/>
            <a:r>
              <a:rPr lang="en-IN"/>
              <a:t>A CIDR IP address looks like a normal IP address except that it ends with a slash followed by a number, called the </a:t>
            </a:r>
            <a:r>
              <a:rPr lang="en-IN">
                <a:solidFill>
                  <a:srgbClr val="FF0000"/>
                </a:solidFill>
              </a:rPr>
              <a:t>IP network prefix</a:t>
            </a:r>
            <a:r>
              <a:rPr lang="en-IN"/>
              <a:t>. </a:t>
            </a:r>
          </a:p>
          <a:p>
            <a:pPr lvl="0" algn="just"/>
            <a:r>
              <a:rPr lang="en-IN"/>
              <a:t>CIDR addresses reduce the size of routing tables and make more IP addresses available within organizations.</a:t>
            </a:r>
            <a:endParaRPr lang="en-GB"/>
          </a:p>
          <a:p>
            <a:endParaRPr lang="en-US"/>
          </a:p>
        </p:txBody>
      </p:sp>
      <p:sp>
        <p:nvSpPr>
          <p:cNvPr id="12" name="Text Box 5"/>
          <p:cNvSpPr txBox="1">
            <a:spLocks noChangeArrowheads="1"/>
          </p:cNvSpPr>
          <p:nvPr/>
        </p:nvSpPr>
        <p:spPr bwMode="auto">
          <a:xfrm>
            <a:off x="1447800" y="2462213"/>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0000"/>
                </a:solidFill>
                <a:effectLst/>
                <a:uLnTx/>
                <a:uFillTx/>
                <a:latin typeface="Arial"/>
                <a:ea typeface="ＭＳ Ｐゴシック" charset="-128"/>
                <a:cs typeface="Arial"/>
              </a:rPr>
              <a:t>11001000  00010111  0001000</a:t>
            </a:r>
            <a:r>
              <a:rPr kumimoji="0" lang="en-US" altLang="en-US" sz="2400" b="0" i="0" u="none" strike="noStrike" kern="1200" cap="none" spc="0" normalizeH="0" baseline="0" noProof="0">
                <a:ln>
                  <a:noFill/>
                </a:ln>
                <a:solidFill>
                  <a:srgbClr val="000000"/>
                </a:solidFill>
                <a:effectLst/>
                <a:uLnTx/>
                <a:uFillTx/>
                <a:latin typeface="Arial"/>
                <a:ea typeface="ＭＳ Ｐゴシック" charset="-128"/>
                <a:cs typeface="Arial"/>
              </a:rPr>
              <a:t>0  00000000</a:t>
            </a:r>
            <a:endParaRPr kumimoji="0" lang="en-US" altLang="en-US" sz="2400" b="0" i="0" u="none" strike="noStrike" kern="1200" cap="none" spc="0" normalizeH="0" baseline="0" noProof="0">
              <a:ln>
                <a:noFill/>
              </a:ln>
              <a:solidFill>
                <a:srgbClr val="000000"/>
              </a:solidFill>
              <a:effectLst/>
              <a:uLnTx/>
              <a:uFillTx/>
              <a:latin typeface="Times New Roman" charset="0"/>
              <a:ea typeface="ＭＳ Ｐゴシック" charset="-128"/>
              <a:cs typeface="Arial"/>
            </a:endParaRPr>
          </a:p>
        </p:txBody>
      </p:sp>
      <p:sp>
        <p:nvSpPr>
          <p:cNvPr id="13" name="Text Box 6"/>
          <p:cNvSpPr txBox="1">
            <a:spLocks noChangeArrowheads="1"/>
          </p:cNvSpPr>
          <p:nvPr/>
        </p:nvSpPr>
        <p:spPr bwMode="auto">
          <a:xfrm>
            <a:off x="3109913" y="1917700"/>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Arial"/>
                <a:ea typeface="ＭＳ Ｐゴシック" charset="-128"/>
                <a:cs typeface="Arial"/>
              </a:rPr>
              <a:t>subnet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Arial"/>
                <a:ea typeface="ＭＳ Ｐゴシック" charset="-128"/>
                <a:cs typeface="Arial"/>
              </a:rPr>
              <a:t>part</a:t>
            </a:r>
          </a:p>
        </p:txBody>
      </p:sp>
      <p:sp>
        <p:nvSpPr>
          <p:cNvPr id="14" name="Text Box 7"/>
          <p:cNvSpPr txBox="1">
            <a:spLocks noChangeArrowheads="1"/>
          </p:cNvSpPr>
          <p:nvPr/>
        </p:nvSpPr>
        <p:spPr bwMode="auto">
          <a:xfrm>
            <a:off x="6389688" y="1881188"/>
            <a:ext cx="61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a:ea typeface="ＭＳ Ｐゴシック" charset="-128"/>
                <a:cs typeface="Arial"/>
              </a:rPr>
              <a:t>host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a:ea typeface="ＭＳ Ｐゴシック" charset="-128"/>
                <a:cs typeface="Arial"/>
              </a:rPr>
              <a:t>part</a:t>
            </a:r>
          </a:p>
        </p:txBody>
      </p:sp>
      <p:sp>
        <p:nvSpPr>
          <p:cNvPr id="15" name="Line 8"/>
          <p:cNvSpPr>
            <a:spLocks noChangeShapeType="1"/>
          </p:cNvSpPr>
          <p:nvPr/>
        </p:nvSpPr>
        <p:spPr bwMode="auto">
          <a:xfrm>
            <a:off x="4116388" y="2227263"/>
            <a:ext cx="1620837" cy="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sp>
        <p:nvSpPr>
          <p:cNvPr id="16" name="Line 11"/>
          <p:cNvSpPr>
            <a:spLocks noChangeShapeType="1"/>
          </p:cNvSpPr>
          <p:nvPr/>
        </p:nvSpPr>
        <p:spPr bwMode="auto">
          <a:xfrm flipV="1">
            <a:off x="6907213" y="2216150"/>
            <a:ext cx="595312"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
        <p:nvSpPr>
          <p:cNvPr id="17" name="Text Box 12"/>
          <p:cNvSpPr txBox="1">
            <a:spLocks noChangeArrowheads="1"/>
          </p:cNvSpPr>
          <p:nvPr/>
        </p:nvSpPr>
        <p:spPr bwMode="auto">
          <a:xfrm>
            <a:off x="3384550" y="3048000"/>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28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400">
                <a:solidFill>
                  <a:schemeClr val="tx1"/>
                </a:solidFill>
                <a:latin typeface="Gill Sans MT" charset="0"/>
                <a:ea typeface="ＭＳ Ｐゴシック" charset="-128"/>
              </a:defRPr>
            </a:lvl2pPr>
            <a:lvl3pPr marL="1143000" indent="-228600">
              <a:spcBef>
                <a:spcPct val="20000"/>
              </a:spcBef>
              <a:buChar char="•"/>
              <a:defRPr sz="2000">
                <a:solidFill>
                  <a:schemeClr val="tx1"/>
                </a:solidFill>
                <a:latin typeface="Comic Sans MS"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a:ea typeface="ＭＳ Ｐゴシック" charset="-128"/>
                <a:cs typeface="Arial"/>
              </a:rPr>
              <a:t>200.23.16.0/23</a:t>
            </a:r>
            <a:endParaRPr kumimoji="0" lang="en-US" alt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sp>
        <p:nvSpPr>
          <p:cNvPr id="18" name="Line 14"/>
          <p:cNvSpPr>
            <a:spLocks noChangeShapeType="1"/>
          </p:cNvSpPr>
          <p:nvPr/>
        </p:nvSpPr>
        <p:spPr bwMode="auto">
          <a:xfrm flipH="1">
            <a:off x="1517650" y="2217738"/>
            <a:ext cx="1438275" cy="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ＭＳ Ｐゴシック" charset="-128"/>
              <a:cs typeface="Arial"/>
            </a:endParaRPr>
          </a:p>
        </p:txBody>
      </p:sp>
      <p:sp>
        <p:nvSpPr>
          <p:cNvPr id="19" name="Line 15"/>
          <p:cNvSpPr>
            <a:spLocks noChangeShapeType="1"/>
          </p:cNvSpPr>
          <p:nvPr/>
        </p:nvSpPr>
        <p:spPr bwMode="auto">
          <a:xfrm flipH="1">
            <a:off x="5776913" y="2228850"/>
            <a:ext cx="647700"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charset="-128"/>
              <a:cs typeface="Arial"/>
            </a:endParaRPr>
          </a:p>
        </p:txBody>
      </p:sp>
    </p:spTree>
    <p:extLst>
      <p:ext uri="{BB962C8B-B14F-4D97-AF65-F5344CB8AC3E}">
        <p14:creationId xmlns:p14="http://schemas.microsoft.com/office/powerpoint/2010/main" val="3943075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after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after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P spid="17" grpId="0"/>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6E6A-A703-2C47-958F-950CB5104AE5}"/>
              </a:ext>
            </a:extLst>
          </p:cNvPr>
          <p:cNvSpPr>
            <a:spLocks noGrp="1"/>
          </p:cNvSpPr>
          <p:nvPr>
            <p:ph type="title"/>
          </p:nvPr>
        </p:nvSpPr>
        <p:spPr>
          <a:xfrm>
            <a:off x="611560" y="190500"/>
            <a:ext cx="7772400" cy="1143000"/>
          </a:xfrm>
        </p:spPr>
        <p:txBody>
          <a:bodyPr/>
          <a:lstStyle/>
          <a:p>
            <a:r>
              <a:rPr lang="en-US" altLang="en-US" dirty="0">
                <a:ea typeface="Open Sans Semibold" charset="0"/>
                <a:cs typeface="Open Sans Semibold" charset="0"/>
              </a:rPr>
              <a:t>Data Link Layer</a:t>
            </a:r>
            <a:endParaRPr lang="en-US" dirty="0"/>
          </a:p>
        </p:txBody>
      </p:sp>
      <p:sp>
        <p:nvSpPr>
          <p:cNvPr id="3" name="Content Placeholder 2">
            <a:extLst>
              <a:ext uri="{FF2B5EF4-FFF2-40B4-BE49-F238E27FC236}">
                <a16:creationId xmlns:a16="http://schemas.microsoft.com/office/drawing/2014/main" id="{A6B41B54-E709-3242-AAA7-6B626AF51E56}"/>
              </a:ext>
            </a:extLst>
          </p:cNvPr>
          <p:cNvSpPr>
            <a:spLocks noGrp="1"/>
          </p:cNvSpPr>
          <p:nvPr>
            <p:ph idx="1"/>
          </p:nvPr>
        </p:nvSpPr>
        <p:spPr>
          <a:xfrm>
            <a:off x="611560" y="1196752"/>
            <a:ext cx="7772400" cy="4114800"/>
          </a:xfrm>
        </p:spPr>
        <p:txBody>
          <a:bodyPr>
            <a:noAutofit/>
          </a:bodyPr>
          <a:lstStyle/>
          <a:p>
            <a:r>
              <a:rPr lang="en-US" sz="1800" dirty="0"/>
              <a:t>Data link layer is concerned with:</a:t>
            </a:r>
          </a:p>
          <a:p>
            <a:pPr lvl="1"/>
            <a:r>
              <a:rPr lang="en-US" sz="1800" dirty="0"/>
              <a:t>Framing – divide bits stream into data unit (frame)</a:t>
            </a:r>
          </a:p>
          <a:p>
            <a:pPr lvl="1"/>
            <a:r>
              <a:rPr lang="en-US" sz="1800" dirty="0"/>
              <a:t>Physical addressing</a:t>
            </a:r>
          </a:p>
          <a:p>
            <a:pPr lvl="1"/>
            <a:r>
              <a:rPr lang="en-US" sz="1800" dirty="0"/>
              <a:t>Flow control – avoid over </a:t>
            </a:r>
            <a:r>
              <a:rPr lang="en-IN" sz="1800" dirty="0"/>
              <a:t>overwhelming </a:t>
            </a:r>
            <a:endParaRPr lang="en-US" sz="1800" dirty="0"/>
          </a:p>
          <a:p>
            <a:pPr lvl="1"/>
            <a:r>
              <a:rPr lang="en-US" sz="1800" dirty="0"/>
              <a:t>Error control – bit loses, retransmission</a:t>
            </a:r>
          </a:p>
          <a:p>
            <a:pPr lvl="1"/>
            <a:r>
              <a:rPr lang="en-US" sz="1800" dirty="0"/>
              <a:t>Access control</a:t>
            </a:r>
          </a:p>
          <a:p>
            <a:pPr lvl="1"/>
            <a:endParaRPr lang="en-US" sz="1800" dirty="0"/>
          </a:p>
          <a:p>
            <a:pPr lvl="1"/>
            <a:r>
              <a:rPr lang="en-US" sz="1800" dirty="0"/>
              <a:t>Data link layer attempts to provide reliable communication over the physical layer interface. </a:t>
            </a:r>
          </a:p>
          <a:p>
            <a:pPr lvl="1"/>
            <a:r>
              <a:rPr lang="en-US" sz="1800" dirty="0"/>
              <a:t>Breaks the outgoing data into frames and reassemble the received frames.</a:t>
            </a:r>
          </a:p>
          <a:p>
            <a:pPr lvl="1"/>
            <a:r>
              <a:rPr lang="en-US" sz="1800" dirty="0"/>
              <a:t>Create and detect frame boundaries.</a:t>
            </a:r>
          </a:p>
          <a:p>
            <a:pPr lvl="1"/>
            <a:r>
              <a:rPr lang="en-US" sz="1800" dirty="0"/>
              <a:t>Handle errors by implementing an acknowledgement and retransmission scheme.</a:t>
            </a:r>
          </a:p>
          <a:p>
            <a:pPr lvl="1"/>
            <a:r>
              <a:rPr lang="en-US" sz="1800" dirty="0"/>
              <a:t>Implement flow control.</a:t>
            </a:r>
          </a:p>
          <a:p>
            <a:pPr lvl="1"/>
            <a:r>
              <a:rPr lang="en-US" sz="1800" dirty="0"/>
              <a:t>Supports points-to-point as well as broadcast communication.</a:t>
            </a:r>
          </a:p>
          <a:p>
            <a:pPr lvl="1"/>
            <a:r>
              <a:rPr lang="en-US" sz="1800" dirty="0"/>
              <a:t>Supports simplex, half-duplex or full-duplex communication.</a:t>
            </a:r>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181002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ECB2-AB1A-E046-8CD6-B082A01CF516}"/>
              </a:ext>
            </a:extLst>
          </p:cNvPr>
          <p:cNvSpPr>
            <a:spLocks noGrp="1"/>
          </p:cNvSpPr>
          <p:nvPr>
            <p:ph type="title"/>
          </p:nvPr>
        </p:nvSpPr>
        <p:spPr>
          <a:xfrm>
            <a:off x="660067" y="260648"/>
            <a:ext cx="7772400" cy="1143000"/>
          </a:xfrm>
        </p:spPr>
        <p:txBody>
          <a:bodyPr/>
          <a:lstStyle/>
          <a:p>
            <a:r>
              <a:rPr lang="en-US" altLang="en-US" dirty="0">
                <a:ea typeface="Open Sans Semibold" charset="0"/>
                <a:cs typeface="Open Sans Semibold" charset="0"/>
              </a:rPr>
              <a:t>Physical Layer</a:t>
            </a:r>
            <a:endParaRPr lang="en-US" dirty="0"/>
          </a:p>
        </p:txBody>
      </p:sp>
      <p:sp>
        <p:nvSpPr>
          <p:cNvPr id="3" name="Content Placeholder 2">
            <a:extLst>
              <a:ext uri="{FF2B5EF4-FFF2-40B4-BE49-F238E27FC236}">
                <a16:creationId xmlns:a16="http://schemas.microsoft.com/office/drawing/2014/main" id="{919997FD-E98A-FC47-A756-0EE086C96E8E}"/>
              </a:ext>
            </a:extLst>
          </p:cNvPr>
          <p:cNvSpPr>
            <a:spLocks noGrp="1"/>
          </p:cNvSpPr>
          <p:nvPr>
            <p:ph idx="1"/>
          </p:nvPr>
        </p:nvSpPr>
        <p:spPr>
          <a:xfrm>
            <a:off x="685800" y="1628800"/>
            <a:ext cx="7772400" cy="4968552"/>
          </a:xfrm>
        </p:spPr>
        <p:txBody>
          <a:bodyPr>
            <a:normAutofit fontScale="62500" lnSpcReduction="20000"/>
          </a:bodyPr>
          <a:lstStyle/>
          <a:p>
            <a:pPr algn="just"/>
            <a:r>
              <a:rPr lang="en-US" dirty="0"/>
              <a:t>Carries the bit stream over a physical media.</a:t>
            </a:r>
          </a:p>
          <a:p>
            <a:pPr algn="just"/>
            <a:r>
              <a:rPr lang="en-US" dirty="0"/>
              <a:t>Physical Layer is concerned with:</a:t>
            </a:r>
          </a:p>
          <a:p>
            <a:pPr lvl="1" algn="just"/>
            <a:r>
              <a:rPr lang="en-US" sz="2900" dirty="0"/>
              <a:t>Interface and Medium like guided cables</a:t>
            </a:r>
          </a:p>
          <a:p>
            <a:pPr lvl="1" algn="just"/>
            <a:r>
              <a:rPr lang="en-US" sz="2900" dirty="0"/>
              <a:t>Representation of bits </a:t>
            </a:r>
          </a:p>
          <a:p>
            <a:pPr lvl="1" algn="just"/>
            <a:r>
              <a:rPr lang="en-US" sz="2900" dirty="0"/>
              <a:t>Data rate </a:t>
            </a:r>
          </a:p>
          <a:p>
            <a:pPr lvl="1" algn="just"/>
            <a:r>
              <a:rPr lang="en-US" sz="2900" dirty="0"/>
              <a:t>Synchronization of bits</a:t>
            </a:r>
          </a:p>
          <a:p>
            <a:pPr lvl="1" algn="just"/>
            <a:r>
              <a:rPr lang="en-US" sz="2900" dirty="0"/>
              <a:t>Line configuration</a:t>
            </a:r>
          </a:p>
          <a:p>
            <a:pPr lvl="1" algn="just"/>
            <a:r>
              <a:rPr lang="en-US" sz="2900" dirty="0"/>
              <a:t>Physical topology</a:t>
            </a:r>
          </a:p>
          <a:p>
            <a:pPr lvl="1" algn="just"/>
            <a:r>
              <a:rPr lang="en-US" sz="2900" dirty="0"/>
              <a:t>Transmission mode</a:t>
            </a:r>
          </a:p>
          <a:p>
            <a:pPr lvl="1" algn="just"/>
            <a:endParaRPr lang="en-US" sz="2900" dirty="0"/>
          </a:p>
          <a:p>
            <a:pPr lvl="1" algn="just"/>
            <a:r>
              <a:rPr lang="en-US" sz="2900" dirty="0"/>
              <a:t>Provides physical interface for transmission of information.</a:t>
            </a:r>
          </a:p>
          <a:p>
            <a:pPr lvl="1" algn="just"/>
            <a:r>
              <a:rPr lang="en-US" sz="2900" dirty="0"/>
              <a:t>Defines rules by which bits are passed from one system to another on a physical communication medium.</a:t>
            </a:r>
          </a:p>
          <a:p>
            <a:pPr lvl="1" algn="just"/>
            <a:r>
              <a:rPr lang="en-US" sz="2900" dirty="0"/>
              <a:t>Covers all - mechanical, electrical, functional and procedural - aspects for physical communication.</a:t>
            </a:r>
          </a:p>
          <a:p>
            <a:pPr lvl="1" algn="just"/>
            <a:r>
              <a:rPr lang="en-US" sz="2900" dirty="0"/>
              <a:t>Such characteristics as voltage levels, timing of voltage changes, physical data rates, maximum transmission distances, physical connectors, and other similar attributes are defined by physical layer specifications. </a:t>
            </a:r>
          </a:p>
          <a:p>
            <a:pPr lvl="1" algn="just"/>
            <a:endParaRPr lang="en-US" dirty="0"/>
          </a:p>
          <a:p>
            <a:endParaRPr lang="en-US" dirty="0"/>
          </a:p>
          <a:p>
            <a:endParaRPr lang="en-US" dirty="0"/>
          </a:p>
        </p:txBody>
      </p:sp>
    </p:spTree>
    <p:extLst>
      <p:ext uri="{BB962C8B-B14F-4D97-AF65-F5344CB8AC3E}">
        <p14:creationId xmlns:p14="http://schemas.microsoft.com/office/powerpoint/2010/main" val="420793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FBD33CA8-7FC4-4846-86B8-5833850B1E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73374FF3-B938-49DE-88E7-40127594ACFA}" type="slidenum">
              <a:rPr lang="en-US" altLang="en-US" sz="1400" smtClean="0"/>
              <a:pPr>
                <a:spcBef>
                  <a:spcPct val="0"/>
                </a:spcBef>
                <a:buFontTx/>
                <a:buNone/>
              </a:pPr>
              <a:t>3</a:t>
            </a:fld>
            <a:endParaRPr lang="en-US" altLang="en-US" sz="1400"/>
          </a:p>
        </p:txBody>
      </p:sp>
      <p:pic>
        <p:nvPicPr>
          <p:cNvPr id="7171" name="Picture 4" descr="C:\Users\Dr. Qishi Wu\Desktop\0000_L.jpg">
            <a:extLst>
              <a:ext uri="{FF2B5EF4-FFF2-40B4-BE49-F238E27FC236}">
                <a16:creationId xmlns:a16="http://schemas.microsoft.com/office/drawing/2014/main" id="{DF1CD5ED-D64C-4483-B5FE-FDCC5D26C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38113"/>
            <a:ext cx="5041900" cy="65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s://2.bp.blogspot.com/-Fqjksu9rS64/WMcRAY9-QUI/AAAAAAAACLQ/Lk1rOrl2LLgKW3T5v5zDGPVH1KMno33pACLcB/s1600/encoding%2Bvs%2Bsignal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0" y="2220146"/>
            <a:ext cx="5862055" cy="32860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198577" y="2429835"/>
            <a:ext cx="2769577" cy="784830"/>
          </a:xfrm>
          <a:prstGeom prst="rect">
            <a:avLst/>
          </a:prstGeom>
          <a:ln w="28575">
            <a:solidFill>
              <a:schemeClr val="tx1"/>
            </a:solidFill>
          </a:ln>
        </p:spPr>
        <p:txBody>
          <a:bodyPr wrap="square">
            <a:spAutoFit/>
          </a:bodyPr>
          <a:lstStyle/>
          <a:p>
            <a:pPr marL="214313" indent="-214313">
              <a:buFont typeface="Wingdings" panose="05000000000000000000" pitchFamily="2" charset="2"/>
              <a:buChar char="ü"/>
            </a:pPr>
            <a:r>
              <a:rPr lang="en-GB" sz="1500" dirty="0"/>
              <a:t>Physical Layer converts binary segment into signal and transmit over media.</a:t>
            </a:r>
          </a:p>
        </p:txBody>
      </p:sp>
      <p:sp>
        <p:nvSpPr>
          <p:cNvPr id="6" name="Rectangle 5"/>
          <p:cNvSpPr/>
          <p:nvPr/>
        </p:nvSpPr>
        <p:spPr>
          <a:xfrm>
            <a:off x="3356905" y="1272666"/>
            <a:ext cx="1874809" cy="323165"/>
          </a:xfrm>
          <a:prstGeom prst="rect">
            <a:avLst/>
          </a:prstGeom>
        </p:spPr>
        <p:txBody>
          <a:bodyPr wrap="none">
            <a:spAutoFit/>
          </a:bodyPr>
          <a:lstStyle/>
          <a:p>
            <a:pPr algn="ctr"/>
            <a:r>
              <a:rPr lang="en-GB" sz="1500" b="1" u="sng" dirty="0"/>
              <a:t>PHYSICAL LAYER</a:t>
            </a:r>
            <a:endParaRPr lang="en-IN" sz="1500" b="1" u="sng" dirty="0"/>
          </a:p>
        </p:txBody>
      </p:sp>
      <p:grpSp>
        <p:nvGrpSpPr>
          <p:cNvPr id="8" name="Group 7"/>
          <p:cNvGrpSpPr/>
          <p:nvPr/>
        </p:nvGrpSpPr>
        <p:grpSpPr>
          <a:xfrm>
            <a:off x="6198577" y="3713716"/>
            <a:ext cx="2881679" cy="1673771"/>
            <a:chOff x="4295800" y="2056313"/>
            <a:chExt cx="2685569" cy="1210392"/>
          </a:xfrm>
        </p:grpSpPr>
        <p:pic>
          <p:nvPicPr>
            <p:cNvPr id="9" name="Picture 2" descr="Image result for UTP C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110651" y="2337472"/>
              <a:ext cx="1114382" cy="7440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optical fibre cab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5004846" y="2421482"/>
              <a:ext cx="1114381" cy="576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056313"/>
              <a:ext cx="885369" cy="12103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959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lationsip between the layers of osi referenc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88" y="1875157"/>
            <a:ext cx="4840166" cy="36046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81810" y="110103"/>
            <a:ext cx="2692946" cy="6740307"/>
          </a:xfrm>
          <a:prstGeom prst="rect">
            <a:avLst/>
          </a:prstGeom>
          <a:noFill/>
          <a:ln w="28575">
            <a:solidFill>
              <a:schemeClr val="tx1"/>
            </a:solidFill>
          </a:ln>
        </p:spPr>
        <p:txBody>
          <a:bodyPr wrap="square" rtlCol="0">
            <a:spAutoFit/>
          </a:bodyPr>
          <a:lstStyle/>
          <a:p>
            <a:pPr algn="ctr"/>
            <a:r>
              <a:rPr lang="en-GB" sz="1800" b="1" u="sng" dirty="0"/>
              <a:t>Protocol Unit exchanged  between the Layers </a:t>
            </a:r>
          </a:p>
          <a:p>
            <a:r>
              <a:rPr lang="en-GB" sz="1800" b="1" dirty="0"/>
              <a:t>APDU</a:t>
            </a:r>
            <a:r>
              <a:rPr lang="en-GB" sz="1800" dirty="0"/>
              <a:t>– Application protocol data unit.</a:t>
            </a:r>
          </a:p>
          <a:p>
            <a:r>
              <a:rPr lang="en-GB" sz="1800" b="1" dirty="0"/>
              <a:t>PPDU</a:t>
            </a:r>
            <a:r>
              <a:rPr lang="en-GB" sz="1800" dirty="0"/>
              <a:t>– Presentation protocol data unit.</a:t>
            </a:r>
          </a:p>
          <a:p>
            <a:r>
              <a:rPr lang="en-GB" sz="1800" b="1" dirty="0"/>
              <a:t>SPDU</a:t>
            </a:r>
            <a:r>
              <a:rPr lang="en-GB" sz="1800" dirty="0"/>
              <a:t>– Session protocol data unit.</a:t>
            </a:r>
          </a:p>
          <a:p>
            <a:r>
              <a:rPr lang="en-GB" sz="1800" b="1" dirty="0"/>
              <a:t>TPDU</a:t>
            </a:r>
            <a:r>
              <a:rPr lang="en-GB" sz="1800" dirty="0"/>
              <a:t>– Transport protocol data unit (Segment).</a:t>
            </a:r>
          </a:p>
          <a:p>
            <a:r>
              <a:rPr lang="en-GB" sz="1800" b="1" dirty="0"/>
              <a:t>Packet</a:t>
            </a:r>
            <a:r>
              <a:rPr lang="en-GB" sz="1800" dirty="0"/>
              <a:t>– Network layer host-router protocol.</a:t>
            </a:r>
          </a:p>
          <a:p>
            <a:r>
              <a:rPr lang="en-GB" sz="1800" b="1" dirty="0"/>
              <a:t>Frame</a:t>
            </a:r>
            <a:r>
              <a:rPr lang="en-GB" sz="1800" dirty="0"/>
              <a:t>– Data-link layer host-router protocol.</a:t>
            </a:r>
          </a:p>
          <a:p>
            <a:r>
              <a:rPr lang="en-GB" sz="1800" b="1" dirty="0"/>
              <a:t>Bits</a:t>
            </a:r>
            <a:r>
              <a:rPr lang="en-GB" sz="1800" dirty="0"/>
              <a:t>– Physical layer host-router protocol.</a:t>
            </a:r>
          </a:p>
          <a:p>
            <a:endParaRPr lang="en-GB" sz="1800" dirty="0"/>
          </a:p>
          <a:p>
            <a:r>
              <a:rPr lang="en-GB" sz="1800" dirty="0"/>
              <a:t>* Encapsulation- process of adding header or trailer at each layer of OSI</a:t>
            </a:r>
          </a:p>
          <a:p>
            <a:r>
              <a:rPr lang="en-GB" sz="1800" dirty="0"/>
              <a:t>* PDU- consists of layer n control info &amp; layer n+1 encapsulated data for each layer </a:t>
            </a:r>
          </a:p>
        </p:txBody>
      </p:sp>
      <p:sp>
        <p:nvSpPr>
          <p:cNvPr id="6" name="TextBox 5"/>
          <p:cNvSpPr txBox="1"/>
          <p:nvPr/>
        </p:nvSpPr>
        <p:spPr>
          <a:xfrm>
            <a:off x="1595803" y="1140122"/>
            <a:ext cx="3723851" cy="646331"/>
          </a:xfrm>
          <a:prstGeom prst="rect">
            <a:avLst/>
          </a:prstGeom>
          <a:noFill/>
        </p:spPr>
        <p:txBody>
          <a:bodyPr wrap="square" rtlCol="0">
            <a:spAutoFit/>
          </a:bodyPr>
          <a:lstStyle/>
          <a:p>
            <a:r>
              <a:rPr lang="en-GB" sz="1800" b="1" u="sng" dirty="0"/>
              <a:t>RELATIONSHIP BETWEEN EACH LAYER</a:t>
            </a:r>
          </a:p>
        </p:txBody>
      </p:sp>
    </p:spTree>
    <p:extLst>
      <p:ext uri="{BB962C8B-B14F-4D97-AF65-F5344CB8AC3E}">
        <p14:creationId xmlns:p14="http://schemas.microsoft.com/office/powerpoint/2010/main" val="1771467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OSI+tcp 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80" y="1493894"/>
            <a:ext cx="8866909" cy="44473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481791" y="1028680"/>
            <a:ext cx="2638671" cy="369332"/>
          </a:xfrm>
          <a:prstGeom prst="rect">
            <a:avLst/>
          </a:prstGeom>
        </p:spPr>
        <p:txBody>
          <a:bodyPr wrap="none">
            <a:spAutoFit/>
          </a:bodyPr>
          <a:lstStyle/>
          <a:p>
            <a:r>
              <a:rPr lang="en-GB" sz="1800" b="1" u="sng" dirty="0"/>
              <a:t>OSI VS TCP IP MODEL</a:t>
            </a:r>
          </a:p>
        </p:txBody>
      </p:sp>
    </p:spTree>
    <p:extLst>
      <p:ext uri="{BB962C8B-B14F-4D97-AF65-F5344CB8AC3E}">
        <p14:creationId xmlns:p14="http://schemas.microsoft.com/office/powerpoint/2010/main" val="2162711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3339" y="1925516"/>
            <a:ext cx="6277708" cy="3224579"/>
          </a:xfrm>
          <a:prstGeom prst="rect">
            <a:avLst/>
          </a:prstGeom>
        </p:spPr>
      </p:pic>
      <p:sp>
        <p:nvSpPr>
          <p:cNvPr id="5" name="TextBox 4"/>
          <p:cNvSpPr txBox="1"/>
          <p:nvPr/>
        </p:nvSpPr>
        <p:spPr>
          <a:xfrm>
            <a:off x="3593856" y="1107831"/>
            <a:ext cx="1747338" cy="369332"/>
          </a:xfrm>
          <a:prstGeom prst="rect">
            <a:avLst/>
          </a:prstGeom>
          <a:noFill/>
        </p:spPr>
        <p:txBody>
          <a:bodyPr wrap="none" rtlCol="0">
            <a:spAutoFit/>
          </a:bodyPr>
          <a:lstStyle/>
          <a:p>
            <a:r>
              <a:rPr lang="en-GB" sz="1800" b="1" u="sng" dirty="0"/>
              <a:t>OSI Vs TCP/IP </a:t>
            </a:r>
            <a:endParaRPr lang="en-IN" sz="1800" b="1" u="sng" dirty="0"/>
          </a:p>
        </p:txBody>
      </p:sp>
    </p:spTree>
    <p:extLst>
      <p:ext uri="{BB962C8B-B14F-4D97-AF65-F5344CB8AC3E}">
        <p14:creationId xmlns:p14="http://schemas.microsoft.com/office/powerpoint/2010/main" val="1329548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2686" y="1760660"/>
            <a:ext cx="6508506" cy="3943350"/>
          </a:xfrm>
          <a:prstGeom prst="rect">
            <a:avLst/>
          </a:prstGeom>
        </p:spPr>
      </p:pic>
      <p:sp>
        <p:nvSpPr>
          <p:cNvPr id="5" name="Rectangle 4"/>
          <p:cNvSpPr/>
          <p:nvPr/>
        </p:nvSpPr>
        <p:spPr>
          <a:xfrm>
            <a:off x="1272686" y="1149009"/>
            <a:ext cx="6462347" cy="323165"/>
          </a:xfrm>
          <a:prstGeom prst="rect">
            <a:avLst/>
          </a:prstGeom>
        </p:spPr>
        <p:txBody>
          <a:bodyPr wrap="square">
            <a:spAutoFit/>
          </a:bodyPr>
          <a:lstStyle/>
          <a:p>
            <a:r>
              <a:rPr lang="en-GB" sz="1500" b="1" u="sng" dirty="0">
                <a:latin typeface="open-sans"/>
              </a:rPr>
              <a:t>RELATIONSHIP BETWEEN THE OSI MODEL AND THE TCP/IP MODEL</a:t>
            </a:r>
            <a:endParaRPr lang="en-IN" sz="1500" b="1" u="sng" dirty="0"/>
          </a:p>
        </p:txBody>
      </p:sp>
    </p:spTree>
    <p:extLst>
      <p:ext uri="{BB962C8B-B14F-4D97-AF65-F5344CB8AC3E}">
        <p14:creationId xmlns:p14="http://schemas.microsoft.com/office/powerpoint/2010/main" val="2869549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8554" y="2111253"/>
            <a:ext cx="6983291" cy="3579569"/>
          </a:xfrm>
          <a:prstGeom prst="rect">
            <a:avLst/>
          </a:prstGeom>
        </p:spPr>
      </p:pic>
      <p:sp>
        <p:nvSpPr>
          <p:cNvPr id="6" name="Rectangle 5"/>
          <p:cNvSpPr/>
          <p:nvPr/>
        </p:nvSpPr>
        <p:spPr>
          <a:xfrm>
            <a:off x="2464626" y="1134187"/>
            <a:ext cx="4283737" cy="415498"/>
          </a:xfrm>
          <a:prstGeom prst="rect">
            <a:avLst/>
          </a:prstGeom>
        </p:spPr>
        <p:txBody>
          <a:bodyPr wrap="none">
            <a:spAutoFit/>
          </a:bodyPr>
          <a:lstStyle/>
          <a:p>
            <a:r>
              <a:rPr lang="en-GB" sz="2100" b="1" u="sng" dirty="0">
                <a:latin typeface="Lucida Grande"/>
              </a:rPr>
              <a:t>Basics of TCP/IP Network Packet</a:t>
            </a:r>
            <a:endParaRPr lang="en-IN" sz="2100" b="1" u="sng" dirty="0"/>
          </a:p>
        </p:txBody>
      </p:sp>
    </p:spTree>
    <p:extLst>
      <p:ext uri="{BB962C8B-B14F-4D97-AF65-F5344CB8AC3E}">
        <p14:creationId xmlns:p14="http://schemas.microsoft.com/office/powerpoint/2010/main" val="624145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a:extLst>
              <a:ext uri="{FF2B5EF4-FFF2-40B4-BE49-F238E27FC236}">
                <a16:creationId xmlns:a16="http://schemas.microsoft.com/office/drawing/2014/main" id="{FB3A59AB-8954-4707-BAF8-9F68E7AAE4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79D3B851-120F-4FE5-88A9-27B7B227B84B}" type="slidenum">
              <a:rPr lang="en-US" altLang="en-US" sz="1400" smtClean="0"/>
              <a:pPr>
                <a:spcBef>
                  <a:spcPct val="0"/>
                </a:spcBef>
                <a:buFontTx/>
                <a:buNone/>
              </a:pPr>
              <a:t>36</a:t>
            </a:fld>
            <a:endParaRPr lang="en-US" altLang="en-US" sz="1400"/>
          </a:p>
        </p:txBody>
      </p:sp>
      <p:sp>
        <p:nvSpPr>
          <p:cNvPr id="3074" name="Rectangle 2">
            <a:extLst>
              <a:ext uri="{FF2B5EF4-FFF2-40B4-BE49-F238E27FC236}">
                <a16:creationId xmlns:a16="http://schemas.microsoft.com/office/drawing/2014/main" id="{02B39D3F-316C-4F9A-BC1A-46BA699FE7F0}"/>
              </a:ext>
            </a:extLst>
          </p:cNvPr>
          <p:cNvSpPr>
            <a:spLocks noGrp="1" noChangeArrowheads="1"/>
          </p:cNvSpPr>
          <p:nvPr>
            <p:ph type="title"/>
          </p:nvPr>
        </p:nvSpPr>
        <p:spPr>
          <a:xfrm>
            <a:off x="685800" y="2708920"/>
            <a:ext cx="7772400" cy="1143000"/>
          </a:xfrm>
        </p:spPr>
        <p:txBody>
          <a:bodyPr/>
          <a:lstStyle/>
          <a:p>
            <a:pPr>
              <a:defRPr/>
            </a:pPr>
            <a:r>
              <a:rPr lang="en-US" b="1" dirty="0">
                <a:effectLst>
                  <a:outerShdw blurRad="38100" dist="38100" dir="2700000" algn="tl">
                    <a:srgbClr val="DDDDDD"/>
                  </a:outerShdw>
                </a:effectLst>
                <a:latin typeface="+mn-lt"/>
                <a:ea typeface="ＭＳ Ｐゴシック" charset="0"/>
                <a:cs typeface="+mj-cs"/>
              </a:rPr>
              <a:t>Information Security</a:t>
            </a:r>
            <a:endParaRPr lang="en-US" dirty="0">
              <a:latin typeface="+mn-lt"/>
              <a:ea typeface="ＭＳ Ｐゴシック" charset="0"/>
              <a:cs typeface="+mj-cs"/>
            </a:endParaRPr>
          </a:p>
        </p:txBody>
      </p:sp>
      <p:sp>
        <p:nvSpPr>
          <p:cNvPr id="8196" name="Rectangle 3">
            <a:extLst>
              <a:ext uri="{FF2B5EF4-FFF2-40B4-BE49-F238E27FC236}">
                <a16:creationId xmlns:a16="http://schemas.microsoft.com/office/drawing/2014/main" id="{9126AB40-8C69-4DDD-BE7A-35840D8542EA}"/>
              </a:ext>
            </a:extLst>
          </p:cNvPr>
          <p:cNvSpPr>
            <a:spLocks noGrp="1" noChangeArrowheads="1"/>
          </p:cNvSpPr>
          <p:nvPr>
            <p:ph type="body" idx="1"/>
          </p:nvPr>
        </p:nvSpPr>
        <p:spPr>
          <a:xfrm>
            <a:off x="685800" y="1981200"/>
            <a:ext cx="7772400" cy="1303784"/>
          </a:xfrm>
        </p:spPr>
        <p:txBody>
          <a:bodyPr/>
          <a:lstStyle/>
          <a:p>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a:extLst>
              <a:ext uri="{FF2B5EF4-FFF2-40B4-BE49-F238E27FC236}">
                <a16:creationId xmlns:a16="http://schemas.microsoft.com/office/drawing/2014/main" id="{755C8CF2-CB54-4737-9B19-4DD876A29B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26CE893D-AED7-4BD9-B785-C7FBD2FF2CF5}" type="slidenum">
              <a:rPr lang="en-US" altLang="en-US" sz="1400" smtClean="0"/>
              <a:pPr>
                <a:spcBef>
                  <a:spcPct val="0"/>
                </a:spcBef>
                <a:buFontTx/>
                <a:buNone/>
              </a:pPr>
              <a:t>37</a:t>
            </a:fld>
            <a:endParaRPr lang="en-US" altLang="en-US" sz="1400"/>
          </a:p>
        </p:txBody>
      </p:sp>
      <p:sp>
        <p:nvSpPr>
          <p:cNvPr id="41986" name="Rectangle 2">
            <a:extLst>
              <a:ext uri="{FF2B5EF4-FFF2-40B4-BE49-F238E27FC236}">
                <a16:creationId xmlns:a16="http://schemas.microsoft.com/office/drawing/2014/main" id="{5456E7CD-DF75-480A-8FE3-256014BE388D}"/>
              </a:ext>
            </a:extLst>
          </p:cNvPr>
          <p:cNvSpPr>
            <a:spLocks noGrp="1" noChangeArrowheads="1"/>
          </p:cNvSpPr>
          <p:nvPr>
            <p:ph type="title"/>
          </p:nvPr>
        </p:nvSpPr>
        <p:spPr>
          <a:xfrm>
            <a:off x="684213" y="188913"/>
            <a:ext cx="7772400" cy="1143000"/>
          </a:xfrm>
        </p:spPr>
        <p:txBody>
          <a:bodyPr/>
          <a:lstStyle/>
          <a:p>
            <a:pPr>
              <a:defRPr/>
            </a:pPr>
            <a:r>
              <a:rPr lang="en-US" b="1" dirty="0">
                <a:effectLst>
                  <a:outerShdw blurRad="38100" dist="38100" dir="2700000" algn="tl">
                    <a:srgbClr val="DDDDDD"/>
                  </a:outerShdw>
                </a:effectLst>
                <a:latin typeface="+mn-lt"/>
                <a:ea typeface="ＭＳ Ｐゴシック" charset="0"/>
                <a:cs typeface="+mj-cs"/>
              </a:rPr>
              <a:t>Background</a:t>
            </a:r>
            <a:endParaRPr lang="en-AU" b="1" dirty="0">
              <a:effectLst>
                <a:outerShdw blurRad="38100" dist="38100" dir="2700000" algn="tl">
                  <a:srgbClr val="DDDDDD"/>
                </a:outerShdw>
              </a:effectLst>
              <a:latin typeface="+mn-lt"/>
              <a:ea typeface="ＭＳ Ｐゴシック" charset="0"/>
              <a:cs typeface="+mj-cs"/>
            </a:endParaRPr>
          </a:p>
        </p:txBody>
      </p:sp>
      <p:sp>
        <p:nvSpPr>
          <p:cNvPr id="10244" name="Rectangle 3">
            <a:extLst>
              <a:ext uri="{FF2B5EF4-FFF2-40B4-BE49-F238E27FC236}">
                <a16:creationId xmlns:a16="http://schemas.microsoft.com/office/drawing/2014/main" id="{29806F68-DAE8-4461-83B0-7FE97E7FE4CE}"/>
              </a:ext>
            </a:extLst>
          </p:cNvPr>
          <p:cNvSpPr>
            <a:spLocks noGrp="1" noChangeArrowheads="1"/>
          </p:cNvSpPr>
          <p:nvPr>
            <p:ph type="body" idx="1"/>
          </p:nvPr>
        </p:nvSpPr>
        <p:spPr>
          <a:xfrm>
            <a:off x="685800" y="1412875"/>
            <a:ext cx="7772400" cy="5040313"/>
          </a:xfrm>
        </p:spPr>
        <p:txBody>
          <a:bodyPr/>
          <a:lstStyle/>
          <a:p>
            <a:pPr>
              <a:lnSpc>
                <a:spcPct val="90000"/>
              </a:lnSpc>
            </a:pPr>
            <a:r>
              <a:rPr lang="en-US" altLang="en-US" sz="2800" dirty="0"/>
              <a:t>Information Security requirements have changed in recent times</a:t>
            </a:r>
          </a:p>
          <a:p>
            <a:pPr lvl="1">
              <a:lnSpc>
                <a:spcPct val="90000"/>
              </a:lnSpc>
            </a:pPr>
            <a:r>
              <a:rPr lang="en-US" altLang="zh-CN" sz="2400" dirty="0">
                <a:ea typeface="SimSun" panose="02010600030101010101" pitchFamily="2" charset="-122"/>
              </a:rPr>
              <a:t>T</a:t>
            </a:r>
            <a:r>
              <a:rPr lang="en-US" altLang="en-US" sz="2400" dirty="0"/>
              <a:t>raditionally provided by physical and administrative mechanisms</a:t>
            </a:r>
            <a:endParaRPr lang="en-US" altLang="zh-CN" sz="2400" dirty="0">
              <a:ea typeface="SimSun" panose="02010600030101010101" pitchFamily="2" charset="-122"/>
            </a:endParaRPr>
          </a:p>
          <a:p>
            <a:pPr lvl="1">
              <a:lnSpc>
                <a:spcPct val="90000"/>
              </a:lnSpc>
            </a:pPr>
            <a:r>
              <a:rPr lang="en-US" altLang="zh-CN" sz="2400" dirty="0">
                <a:ea typeface="SimSun" panose="02010600030101010101" pitchFamily="2" charset="-122"/>
              </a:rPr>
              <a:t>Many daily activities have been shifted from physical world to cyber space</a:t>
            </a:r>
            <a:endParaRPr lang="en-US" altLang="en-US" sz="2400" dirty="0"/>
          </a:p>
          <a:p>
            <a:pPr lvl="2">
              <a:lnSpc>
                <a:spcPct val="90000"/>
              </a:lnSpc>
            </a:pPr>
            <a:r>
              <a:rPr lang="en-US" altLang="zh-CN" sz="2000" dirty="0">
                <a:ea typeface="SimSun" panose="02010600030101010101" pitchFamily="2" charset="-122"/>
              </a:rPr>
              <a:t>Use of c</a:t>
            </a:r>
            <a:r>
              <a:rPr lang="en-US" altLang="en-US" sz="2000" dirty="0"/>
              <a:t>ompute</a:t>
            </a:r>
            <a:r>
              <a:rPr lang="en-US" altLang="zh-CN" sz="2000" dirty="0">
                <a:ea typeface="SimSun" panose="02010600030101010101" pitchFamily="2" charset="-122"/>
              </a:rPr>
              <a:t>rs</a:t>
            </a:r>
          </a:p>
          <a:p>
            <a:pPr lvl="3">
              <a:lnSpc>
                <a:spcPct val="90000"/>
              </a:lnSpc>
            </a:pPr>
            <a:r>
              <a:rPr lang="en-AU" altLang="zh-CN" sz="1800" dirty="0">
                <a:ea typeface="SimSun" panose="02010600030101010101" pitchFamily="2" charset="-122"/>
              </a:rPr>
              <a:t>P</a:t>
            </a:r>
            <a:r>
              <a:rPr lang="en-AU" altLang="en-US" sz="1800" dirty="0"/>
              <a:t>rotect files and other stored information</a:t>
            </a:r>
          </a:p>
          <a:p>
            <a:pPr lvl="2">
              <a:lnSpc>
                <a:spcPct val="90000"/>
              </a:lnSpc>
            </a:pPr>
            <a:r>
              <a:rPr lang="en-AU" altLang="zh-CN" sz="2000" dirty="0">
                <a:ea typeface="SimSun" panose="02010600030101010101" pitchFamily="2" charset="-122"/>
              </a:rPr>
              <a:t>U</a:t>
            </a:r>
            <a:r>
              <a:rPr lang="en-AU" altLang="en-US" sz="2000" dirty="0"/>
              <a:t>se of networks and communications links</a:t>
            </a:r>
            <a:endParaRPr lang="en-AU" altLang="zh-CN" sz="2000" dirty="0">
              <a:ea typeface="SimSun" panose="02010600030101010101" pitchFamily="2" charset="-122"/>
            </a:endParaRPr>
          </a:p>
          <a:p>
            <a:pPr lvl="3">
              <a:lnSpc>
                <a:spcPct val="90000"/>
              </a:lnSpc>
            </a:pPr>
            <a:r>
              <a:rPr lang="en-AU" altLang="zh-CN" sz="1800" dirty="0">
                <a:ea typeface="SimSun" panose="02010600030101010101" pitchFamily="2" charset="-122"/>
              </a:rPr>
              <a:t>P</a:t>
            </a:r>
            <a:r>
              <a:rPr lang="en-AU" altLang="en-US" sz="1800" dirty="0"/>
              <a:t>rotect data during transmission</a:t>
            </a:r>
            <a:endParaRPr lang="en-AU" altLang="zh-CN" sz="1800" dirty="0">
              <a:ea typeface="SimSun"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a:extLst>
              <a:ext uri="{FF2B5EF4-FFF2-40B4-BE49-F238E27FC236}">
                <a16:creationId xmlns:a16="http://schemas.microsoft.com/office/drawing/2014/main" id="{DDA79616-A670-4942-A83A-FF222FB1E3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2CEEFDB2-739C-4A2A-A995-2A934BA636CB}" type="slidenum">
              <a:rPr lang="en-US" altLang="en-US" sz="1400" smtClean="0"/>
              <a:pPr>
                <a:spcBef>
                  <a:spcPct val="0"/>
                </a:spcBef>
                <a:buFontTx/>
                <a:buNone/>
              </a:pPr>
              <a:t>38</a:t>
            </a:fld>
            <a:endParaRPr lang="en-US" altLang="en-US" sz="1400"/>
          </a:p>
        </p:txBody>
      </p:sp>
      <p:sp>
        <p:nvSpPr>
          <p:cNvPr id="44034" name="Rectangle 2">
            <a:extLst>
              <a:ext uri="{FF2B5EF4-FFF2-40B4-BE49-F238E27FC236}">
                <a16:creationId xmlns:a16="http://schemas.microsoft.com/office/drawing/2014/main" id="{E28A1DC8-1744-416C-9FB8-0298C8B477A9}"/>
              </a:ext>
            </a:extLst>
          </p:cNvPr>
          <p:cNvSpPr>
            <a:spLocks noGrp="1" noChangeArrowheads="1"/>
          </p:cNvSpPr>
          <p:nvPr>
            <p:ph type="title"/>
          </p:nvPr>
        </p:nvSpPr>
        <p:spPr>
          <a:xfrm>
            <a:off x="685800" y="188913"/>
            <a:ext cx="7772400" cy="936625"/>
          </a:xfrm>
        </p:spPr>
        <p:txBody>
          <a:bodyPr/>
          <a:lstStyle/>
          <a:p>
            <a:pPr>
              <a:defRPr/>
            </a:pPr>
            <a:r>
              <a:rPr lang="en-US" b="1" dirty="0">
                <a:effectLst>
                  <a:outerShdw blurRad="38100" dist="38100" dir="2700000" algn="tl">
                    <a:srgbClr val="DDDDDD"/>
                  </a:outerShdw>
                </a:effectLst>
                <a:latin typeface="+mn-lt"/>
                <a:ea typeface="ＭＳ Ｐゴシック" charset="0"/>
                <a:cs typeface="+mj-cs"/>
              </a:rPr>
              <a:t>Definitions</a:t>
            </a:r>
            <a:endParaRPr lang="en-AU" b="1" dirty="0">
              <a:effectLst>
                <a:outerShdw blurRad="38100" dist="38100" dir="2700000" algn="tl">
                  <a:srgbClr val="DDDDDD"/>
                </a:outerShdw>
              </a:effectLst>
              <a:latin typeface="+mn-lt"/>
              <a:ea typeface="ＭＳ Ｐゴシック" charset="0"/>
              <a:cs typeface="+mj-cs"/>
            </a:endParaRPr>
          </a:p>
        </p:txBody>
      </p:sp>
      <p:sp>
        <p:nvSpPr>
          <p:cNvPr id="12292" name="Rectangle 3">
            <a:extLst>
              <a:ext uri="{FF2B5EF4-FFF2-40B4-BE49-F238E27FC236}">
                <a16:creationId xmlns:a16="http://schemas.microsoft.com/office/drawing/2014/main" id="{9262EDC7-A8F8-4949-8328-00F6A8F8FE39}"/>
              </a:ext>
            </a:extLst>
          </p:cNvPr>
          <p:cNvSpPr>
            <a:spLocks noGrp="1" noChangeArrowheads="1"/>
          </p:cNvSpPr>
          <p:nvPr>
            <p:ph type="body" idx="1"/>
          </p:nvPr>
        </p:nvSpPr>
        <p:spPr>
          <a:xfrm>
            <a:off x="685800" y="1196975"/>
            <a:ext cx="7918450" cy="5327650"/>
          </a:xfrm>
        </p:spPr>
        <p:txBody>
          <a:bodyPr/>
          <a:lstStyle/>
          <a:p>
            <a:pPr>
              <a:lnSpc>
                <a:spcPct val="90000"/>
              </a:lnSpc>
            </a:pPr>
            <a:r>
              <a:rPr lang="en-US" altLang="en-US" dirty="0"/>
              <a:t>Computer Security</a:t>
            </a:r>
            <a:endParaRPr lang="en-US" altLang="zh-CN" dirty="0">
              <a:ea typeface="SimSun" panose="02010600030101010101" pitchFamily="2" charset="-122"/>
            </a:endParaRPr>
          </a:p>
          <a:p>
            <a:pPr lvl="1">
              <a:lnSpc>
                <a:spcPct val="90000"/>
              </a:lnSpc>
            </a:pPr>
            <a:r>
              <a:rPr lang="en-AU" altLang="zh-CN" dirty="0">
                <a:ea typeface="SimSun" panose="02010600030101010101" pitchFamily="2" charset="-122"/>
              </a:rPr>
              <a:t>G</a:t>
            </a:r>
            <a:r>
              <a:rPr lang="en-AU" altLang="en-US" dirty="0"/>
              <a:t>eneric name for the collection of tools designed to protect data and to thwart hackers</a:t>
            </a:r>
          </a:p>
          <a:p>
            <a:pPr>
              <a:lnSpc>
                <a:spcPct val="90000"/>
              </a:lnSpc>
            </a:pPr>
            <a:r>
              <a:rPr lang="en-US" altLang="en-US" dirty="0"/>
              <a:t>Network Security</a:t>
            </a:r>
            <a:endParaRPr lang="en-US" altLang="zh-CN" dirty="0">
              <a:ea typeface="SimSun" panose="02010600030101010101" pitchFamily="2" charset="-122"/>
            </a:endParaRPr>
          </a:p>
          <a:p>
            <a:pPr lvl="1">
              <a:lnSpc>
                <a:spcPct val="90000"/>
              </a:lnSpc>
            </a:pPr>
            <a:r>
              <a:rPr lang="en-AU" altLang="zh-CN" dirty="0">
                <a:ea typeface="SimSun" panose="02010600030101010101" pitchFamily="2" charset="-122"/>
              </a:rPr>
              <a:t>M</a:t>
            </a:r>
            <a:r>
              <a:rPr lang="en-AU" altLang="en-US" dirty="0"/>
              <a:t>easures to protect data during their transmission</a:t>
            </a:r>
          </a:p>
          <a:p>
            <a:pPr>
              <a:lnSpc>
                <a:spcPct val="90000"/>
              </a:lnSpc>
            </a:pPr>
            <a:r>
              <a:rPr lang="en-US" altLang="en-US" dirty="0"/>
              <a:t>Internet Security</a:t>
            </a:r>
            <a:r>
              <a:rPr lang="en-US" altLang="zh-CN" dirty="0">
                <a:ea typeface="SimSun" panose="02010600030101010101" pitchFamily="2" charset="-122"/>
              </a:rPr>
              <a:t> </a:t>
            </a:r>
          </a:p>
          <a:p>
            <a:pPr lvl="1">
              <a:lnSpc>
                <a:spcPct val="90000"/>
              </a:lnSpc>
            </a:pPr>
            <a:r>
              <a:rPr lang="en-AU" altLang="zh-CN" dirty="0">
                <a:ea typeface="SimSun" panose="02010600030101010101" pitchFamily="2" charset="-122"/>
              </a:rPr>
              <a:t>M</a:t>
            </a:r>
            <a:r>
              <a:rPr lang="en-AU" altLang="en-US" dirty="0"/>
              <a:t>easures to protect data during their transmission over a collection of interconnected networks</a:t>
            </a:r>
            <a:endParaRPr lang="en-AU" alt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a:extLst>
              <a:ext uri="{FF2B5EF4-FFF2-40B4-BE49-F238E27FC236}">
                <a16:creationId xmlns:a16="http://schemas.microsoft.com/office/drawing/2014/main" id="{1D599497-CFA1-4FA0-9A4E-A9BBBB76C6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D117C1CB-7F69-49E5-AE5A-1B93D058E327}" type="slidenum">
              <a:rPr lang="en-US" altLang="en-US" sz="1400" smtClean="0"/>
              <a:pPr>
                <a:spcBef>
                  <a:spcPct val="0"/>
                </a:spcBef>
                <a:buFontTx/>
                <a:buNone/>
              </a:pPr>
              <a:t>39</a:t>
            </a:fld>
            <a:endParaRPr lang="en-US" altLang="en-US" sz="1400"/>
          </a:p>
        </p:txBody>
      </p:sp>
      <p:sp>
        <p:nvSpPr>
          <p:cNvPr id="46082" name="Rectangle 2">
            <a:extLst>
              <a:ext uri="{FF2B5EF4-FFF2-40B4-BE49-F238E27FC236}">
                <a16:creationId xmlns:a16="http://schemas.microsoft.com/office/drawing/2014/main" id="{F2AB1246-A86C-4502-82F1-114659AB1061}"/>
              </a:ext>
            </a:extLst>
          </p:cNvPr>
          <p:cNvSpPr>
            <a:spLocks noGrp="1" noChangeArrowheads="1"/>
          </p:cNvSpPr>
          <p:nvPr>
            <p:ph type="title"/>
          </p:nvPr>
        </p:nvSpPr>
        <p:spPr>
          <a:xfrm>
            <a:off x="684213" y="115888"/>
            <a:ext cx="7772400" cy="1143000"/>
          </a:xfrm>
        </p:spPr>
        <p:txBody>
          <a:bodyPr/>
          <a:lstStyle/>
          <a:p>
            <a:pPr>
              <a:defRPr/>
            </a:pPr>
            <a:r>
              <a:rPr lang="en-AU" altLang="en-US" b="1">
                <a:effectLst>
                  <a:outerShdw blurRad="38100" dist="38100" dir="2700000" algn="tl">
                    <a:srgbClr val="C0C0C0"/>
                  </a:outerShdw>
                </a:effectLst>
                <a:latin typeface="Comic Sans MS" panose="030F0702030302020204" pitchFamily="66" charset="0"/>
                <a:ea typeface="ＭＳ Ｐゴシック" panose="020B0600070205080204" pitchFamily="34" charset="-128"/>
              </a:rPr>
              <a:t>Security Trends</a:t>
            </a:r>
          </a:p>
        </p:txBody>
      </p:sp>
      <p:pic>
        <p:nvPicPr>
          <p:cNvPr id="7" name="Picture 2" descr="cyber security trends prediction 2024">
            <a:extLst>
              <a:ext uri="{FF2B5EF4-FFF2-40B4-BE49-F238E27FC236}">
                <a16:creationId xmlns:a16="http://schemas.microsoft.com/office/drawing/2014/main" id="{87BFA85F-D225-4EEB-87E6-0792E7937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268759"/>
            <a:ext cx="7488832" cy="47525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7704" y="2838386"/>
            <a:ext cx="5453295" cy="600164"/>
          </a:xfrm>
          <a:prstGeom prst="rect">
            <a:avLst/>
          </a:prstGeom>
          <a:noFill/>
        </p:spPr>
        <p:txBody>
          <a:bodyPr wrap="square" rtlCol="0">
            <a:spAutoFit/>
          </a:bodyPr>
          <a:lstStyle/>
          <a:p>
            <a:r>
              <a:rPr lang="en-GB" sz="3300" b="1" dirty="0"/>
              <a:t>OSI REFRENCE MODEL</a:t>
            </a:r>
          </a:p>
        </p:txBody>
      </p:sp>
    </p:spTree>
    <p:extLst>
      <p:ext uri="{BB962C8B-B14F-4D97-AF65-F5344CB8AC3E}">
        <p14:creationId xmlns:p14="http://schemas.microsoft.com/office/powerpoint/2010/main" val="226167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868A5-2FFF-4D1A-B063-F8FB2BA65417}"/>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C3799FED-E3B9-457B-9751-8F915FE3D71E}"/>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F9877CB2-A9E3-486B-A96E-E3B0BA805416}"/>
              </a:ext>
            </a:extLst>
          </p:cNvPr>
          <p:cNvSpPr>
            <a:spLocks noGrp="1"/>
          </p:cNvSpPr>
          <p:nvPr>
            <p:ph type="sldNum" sz="quarter" idx="12"/>
          </p:nvPr>
        </p:nvSpPr>
        <p:spPr/>
        <p:txBody>
          <a:bodyPr/>
          <a:lstStyle/>
          <a:p>
            <a:pPr>
              <a:defRPr/>
            </a:pPr>
            <a:fld id="{428F6B2C-0EF7-4636-BFEF-1FE992E7B190}" type="slidenum">
              <a:rPr lang="en-US" altLang="en-US" smtClean="0"/>
              <a:pPr>
                <a:defRPr/>
              </a:pPr>
              <a:t>40</a:t>
            </a:fld>
            <a:endParaRPr lang="en-US" altLang="en-US"/>
          </a:p>
        </p:txBody>
      </p:sp>
      <p:pic>
        <p:nvPicPr>
          <p:cNvPr id="6" name="Picture 5">
            <a:extLst>
              <a:ext uri="{FF2B5EF4-FFF2-40B4-BE49-F238E27FC236}">
                <a16:creationId xmlns:a16="http://schemas.microsoft.com/office/drawing/2014/main" id="{2DDC195B-0CBF-48AD-9EDA-2D63552C0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912" y="836712"/>
            <a:ext cx="8701669" cy="5411687"/>
          </a:xfrm>
          <a:prstGeom prst="rect">
            <a:avLst/>
          </a:prstGeom>
        </p:spPr>
      </p:pic>
    </p:spTree>
    <p:extLst>
      <p:ext uri="{BB962C8B-B14F-4D97-AF65-F5344CB8AC3E}">
        <p14:creationId xmlns:p14="http://schemas.microsoft.com/office/powerpoint/2010/main" val="3889291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a16="http://schemas.microsoft.com/office/drawing/2014/main" id="{B8D69377-1FFD-43D1-822F-F7DA699B11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D6673D77-7800-4C9D-95D0-C8193A74F6A4}" type="slidenum">
              <a:rPr lang="en-US" altLang="en-US" sz="1400" smtClean="0"/>
              <a:pPr>
                <a:spcBef>
                  <a:spcPct val="0"/>
                </a:spcBef>
                <a:buFontTx/>
                <a:buNone/>
              </a:pPr>
              <a:t>41</a:t>
            </a:fld>
            <a:endParaRPr lang="en-US" altLang="en-US" sz="1400"/>
          </a:p>
        </p:txBody>
      </p:sp>
      <p:sp>
        <p:nvSpPr>
          <p:cNvPr id="14338" name="Rectangle 2">
            <a:extLst>
              <a:ext uri="{FF2B5EF4-FFF2-40B4-BE49-F238E27FC236}">
                <a16:creationId xmlns:a16="http://schemas.microsoft.com/office/drawing/2014/main" id="{8BFE735D-8AD7-412D-B4B6-E2F635A53B16}"/>
              </a:ext>
            </a:extLst>
          </p:cNvPr>
          <p:cNvSpPr>
            <a:spLocks noGrp="1" noChangeArrowheads="1"/>
          </p:cNvSpPr>
          <p:nvPr>
            <p:ph type="title"/>
          </p:nvPr>
        </p:nvSpPr>
        <p:spPr>
          <a:xfrm>
            <a:off x="611188" y="260350"/>
            <a:ext cx="7772400" cy="1143000"/>
          </a:xfrm>
        </p:spPr>
        <p:txBody>
          <a:bodyPr/>
          <a:lstStyle/>
          <a:p>
            <a:pPr>
              <a:defRPr/>
            </a:pPr>
            <a:r>
              <a:rPr lang="en-US" altLang="zh-CN" b="1">
                <a:effectLst>
                  <a:outerShdw blurRad="38100" dist="38100" dir="2700000" algn="tl">
                    <a:srgbClr val="DDDDDD"/>
                  </a:outerShdw>
                </a:effectLst>
                <a:latin typeface="Comic Sans MS" charset="0"/>
                <a:ea typeface="宋体" charset="0"/>
                <a:cs typeface="宋体" charset="0"/>
              </a:rPr>
              <a:t>3 Primary </a:t>
            </a:r>
            <a:r>
              <a:rPr lang="en-US" b="1">
                <a:effectLst>
                  <a:outerShdw blurRad="38100" dist="38100" dir="2700000" algn="tl">
                    <a:srgbClr val="DDDDDD"/>
                  </a:outerShdw>
                </a:effectLst>
                <a:latin typeface="Comic Sans MS" charset="0"/>
                <a:ea typeface="ＭＳ Ｐゴシック" charset="0"/>
                <a:cs typeface="+mj-cs"/>
              </a:rPr>
              <a:t>Security Goals</a:t>
            </a:r>
            <a:endParaRPr lang="en-US">
              <a:ea typeface="ＭＳ Ｐゴシック" charset="0"/>
              <a:cs typeface="+mj-cs"/>
            </a:endParaRPr>
          </a:p>
        </p:txBody>
      </p:sp>
      <p:pic>
        <p:nvPicPr>
          <p:cNvPr id="28676" name="Picture 9" descr="&#10;Fig1.1.pdf                                                     00ABB570  Mnementh                      BEAE7A2F:">
            <a:extLst>
              <a:ext uri="{FF2B5EF4-FFF2-40B4-BE49-F238E27FC236}">
                <a16:creationId xmlns:a16="http://schemas.microsoft.com/office/drawing/2014/main" id="{D2338C3E-F122-480E-B5D7-8CB211BA4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33" t="10739" r="4633" b="21477"/>
          <a:stretch>
            <a:fillRect/>
          </a:stretch>
        </p:blipFill>
        <p:spPr bwMode="auto">
          <a:xfrm>
            <a:off x="2339975" y="1341438"/>
            <a:ext cx="4446588"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10">
            <a:extLst>
              <a:ext uri="{FF2B5EF4-FFF2-40B4-BE49-F238E27FC236}">
                <a16:creationId xmlns:a16="http://schemas.microsoft.com/office/drawing/2014/main" id="{D220C34E-7C6A-4547-B6E6-71263FB228D8}"/>
              </a:ext>
            </a:extLst>
          </p:cNvPr>
          <p:cNvSpPr>
            <a:spLocks noChangeArrowheads="1"/>
          </p:cNvSpPr>
          <p:nvPr/>
        </p:nvSpPr>
        <p:spPr bwMode="auto">
          <a:xfrm>
            <a:off x="1187450" y="5589588"/>
            <a:ext cx="7416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US" altLang="en-US" sz="2400"/>
              <a:t>Fundamental security objectives for both data and information/computing services</a:t>
            </a:r>
          </a:p>
        </p:txBody>
      </p:sp>
    </p:spTree>
    <p:extLst>
      <p:ext uri="{BB962C8B-B14F-4D97-AF65-F5344CB8AC3E}">
        <p14:creationId xmlns:p14="http://schemas.microsoft.com/office/powerpoint/2010/main" val="2979092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97EE-7170-4AB1-941A-5371CA2B0F2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C234C5E2-E344-41B5-87BF-79D55C388CC0}"/>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17B0C64C-40F2-4801-8D89-2181EC926694}"/>
              </a:ext>
            </a:extLst>
          </p:cNvPr>
          <p:cNvSpPr>
            <a:spLocks noGrp="1"/>
          </p:cNvSpPr>
          <p:nvPr>
            <p:ph type="sldNum" sz="quarter" idx="12"/>
          </p:nvPr>
        </p:nvSpPr>
        <p:spPr/>
        <p:txBody>
          <a:bodyPr/>
          <a:lstStyle/>
          <a:p>
            <a:pPr>
              <a:defRPr/>
            </a:pPr>
            <a:fld id="{428F6B2C-0EF7-4636-BFEF-1FE992E7B190}" type="slidenum">
              <a:rPr lang="en-US" altLang="en-US" smtClean="0"/>
              <a:pPr>
                <a:defRPr/>
              </a:pPr>
              <a:t>42</a:t>
            </a:fld>
            <a:endParaRPr lang="en-US" altLang="en-US"/>
          </a:p>
        </p:txBody>
      </p:sp>
      <p:pic>
        <p:nvPicPr>
          <p:cNvPr id="4098" name="Picture 2" descr="What is the CIA Triad? | Sangfor Glossary">
            <a:extLst>
              <a:ext uri="{FF2B5EF4-FFF2-40B4-BE49-F238E27FC236}">
                <a16:creationId xmlns:a16="http://schemas.microsoft.com/office/drawing/2014/main" id="{D4605FB5-B87D-40FD-8AE0-66CD68A8A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1124744"/>
            <a:ext cx="6729941" cy="504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210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96DAD90C-BF78-45E2-9F4A-2479CEF493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DCDCAA7F-0799-4E1A-A156-9034092C9472}" type="slidenum">
              <a:rPr lang="en-US" altLang="en-US" sz="1400" smtClean="0"/>
              <a:pPr>
                <a:spcBef>
                  <a:spcPct val="0"/>
                </a:spcBef>
                <a:buFontTx/>
                <a:buNone/>
              </a:pPr>
              <a:t>43</a:t>
            </a:fld>
            <a:endParaRPr lang="en-US" altLang="en-US" sz="1400"/>
          </a:p>
        </p:txBody>
      </p:sp>
      <p:sp>
        <p:nvSpPr>
          <p:cNvPr id="48130" name="Rectangle 2">
            <a:extLst>
              <a:ext uri="{FF2B5EF4-FFF2-40B4-BE49-F238E27FC236}">
                <a16:creationId xmlns:a16="http://schemas.microsoft.com/office/drawing/2014/main" id="{0AA12332-4C07-465B-9F56-4FB0A949B014}"/>
              </a:ext>
            </a:extLst>
          </p:cNvPr>
          <p:cNvSpPr>
            <a:spLocks noGrp="1" noChangeArrowheads="1"/>
          </p:cNvSpPr>
          <p:nvPr>
            <p:ph type="title"/>
          </p:nvPr>
        </p:nvSpPr>
        <p:spPr/>
        <p:txBody>
          <a:bodyPr/>
          <a:lstStyle/>
          <a:p>
            <a:pPr>
              <a:defRPr/>
            </a:pPr>
            <a:r>
              <a:rPr lang="en-US" b="1" dirty="0">
                <a:effectLst>
                  <a:outerShdw blurRad="38100" dist="38100" dir="2700000" algn="tl">
                    <a:srgbClr val="DDDDDD"/>
                  </a:outerShdw>
                </a:effectLst>
                <a:latin typeface="+mn-lt"/>
                <a:ea typeface="ＭＳ Ｐゴシック" charset="0"/>
                <a:cs typeface="+mj-cs"/>
              </a:rPr>
              <a:t>OSI Security Architecture</a:t>
            </a:r>
            <a:endParaRPr lang="en-AU" b="1" dirty="0">
              <a:effectLst>
                <a:outerShdw blurRad="38100" dist="38100" dir="2700000" algn="tl">
                  <a:srgbClr val="DDDDDD"/>
                </a:outerShdw>
              </a:effectLst>
              <a:latin typeface="+mn-lt"/>
              <a:ea typeface="ＭＳ Ｐゴシック" charset="0"/>
              <a:cs typeface="+mj-cs"/>
            </a:endParaRPr>
          </a:p>
        </p:txBody>
      </p:sp>
      <p:sp>
        <p:nvSpPr>
          <p:cNvPr id="16388" name="Rectangle 3">
            <a:extLst>
              <a:ext uri="{FF2B5EF4-FFF2-40B4-BE49-F238E27FC236}">
                <a16:creationId xmlns:a16="http://schemas.microsoft.com/office/drawing/2014/main" id="{862AEB7A-9611-4DC1-9134-710A2AFCD333}"/>
              </a:ext>
            </a:extLst>
          </p:cNvPr>
          <p:cNvSpPr>
            <a:spLocks noGrp="1" noChangeArrowheads="1"/>
          </p:cNvSpPr>
          <p:nvPr>
            <p:ph type="body" idx="1"/>
          </p:nvPr>
        </p:nvSpPr>
        <p:spPr>
          <a:xfrm>
            <a:off x="457200" y="1676400"/>
            <a:ext cx="8382000" cy="3265488"/>
          </a:xfrm>
        </p:spPr>
        <p:txBody>
          <a:bodyPr/>
          <a:lstStyle/>
          <a:p>
            <a:r>
              <a:rPr lang="en-US" altLang="en-US" dirty="0"/>
              <a:t>ITU-T X.800 </a:t>
            </a:r>
            <a:r>
              <a:rPr lang="ja-JP" altLang="en-US" dirty="0"/>
              <a:t>“</a:t>
            </a:r>
            <a:r>
              <a:rPr lang="en-US" altLang="ja-JP" dirty="0"/>
              <a:t>Security Architecture for OSI</a:t>
            </a:r>
            <a:r>
              <a:rPr lang="ja-JP" altLang="en-US" dirty="0"/>
              <a:t>”</a:t>
            </a:r>
            <a:endParaRPr lang="en-US" altLang="ja-JP" dirty="0"/>
          </a:p>
          <a:p>
            <a:pPr lvl="1"/>
            <a:r>
              <a:rPr lang="en-US" altLang="zh-CN" dirty="0">
                <a:ea typeface="SimSun" panose="02010600030101010101" pitchFamily="2" charset="-122"/>
              </a:rPr>
              <a:t>A</a:t>
            </a:r>
            <a:r>
              <a:rPr lang="en-US" altLang="en-US" dirty="0"/>
              <a:t> systematic way of defining and providing security requirements at each layer</a:t>
            </a:r>
          </a:p>
          <a:p>
            <a:pPr lvl="1"/>
            <a:r>
              <a:rPr lang="en-US" dirty="0"/>
              <a:t>These security services and mechanisms help to ensure the confidentiality, integrity, and availability of the data</a:t>
            </a:r>
            <a:endParaRPr lang="en-AU" altLang="en-US" dirty="0"/>
          </a:p>
        </p:txBody>
      </p:sp>
      <p:sp>
        <p:nvSpPr>
          <p:cNvPr id="16389" name="Text Box 5">
            <a:extLst>
              <a:ext uri="{FF2B5EF4-FFF2-40B4-BE49-F238E27FC236}">
                <a16:creationId xmlns:a16="http://schemas.microsoft.com/office/drawing/2014/main" id="{4B2DD8C7-C45E-4643-BCAB-853E6DF0CF0C}"/>
              </a:ext>
            </a:extLst>
          </p:cNvPr>
          <p:cNvSpPr txBox="1">
            <a:spLocks noChangeArrowheads="1"/>
          </p:cNvSpPr>
          <p:nvPr/>
        </p:nvSpPr>
        <p:spPr bwMode="auto">
          <a:xfrm>
            <a:off x="611188" y="5013325"/>
            <a:ext cx="7561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50000"/>
              </a:spcBef>
              <a:buFontTx/>
              <a:buNone/>
            </a:pPr>
            <a:r>
              <a:rPr lang="en-US" altLang="zh-CN" sz="2400" dirty="0">
                <a:ea typeface="SimSun" panose="02010600030101010101" pitchFamily="2" charset="-122"/>
              </a:rPr>
              <a:t>ITU-T: International Telecommunication Union Telecommunication Standardization Sector</a:t>
            </a:r>
          </a:p>
          <a:p>
            <a:pPr>
              <a:spcBef>
                <a:spcPct val="50000"/>
              </a:spcBef>
              <a:buFontTx/>
              <a:buNone/>
            </a:pPr>
            <a:r>
              <a:rPr lang="en-US" altLang="zh-CN" sz="2400" dirty="0">
                <a:ea typeface="SimSun" panose="02010600030101010101" pitchFamily="2" charset="-122"/>
              </a:rPr>
              <a:t>OSI: Open Systems Interconnection</a:t>
            </a:r>
            <a:endParaRPr lang="en-US" altLang="en-US" sz="2400" dirty="0">
              <a:ea typeface="SimSun"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E92-F3B5-4187-83C0-77E4DE6EF3CB}"/>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AD9A874-D5FD-4E8A-AA8A-A01DC11B69A3}"/>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505DBE77-10BA-4AEE-9A81-2DC57273724E}"/>
              </a:ext>
            </a:extLst>
          </p:cNvPr>
          <p:cNvSpPr>
            <a:spLocks noGrp="1"/>
          </p:cNvSpPr>
          <p:nvPr>
            <p:ph type="sldNum" sz="quarter" idx="12"/>
          </p:nvPr>
        </p:nvSpPr>
        <p:spPr/>
        <p:txBody>
          <a:bodyPr/>
          <a:lstStyle/>
          <a:p>
            <a:pPr>
              <a:defRPr/>
            </a:pPr>
            <a:fld id="{428F6B2C-0EF7-4636-BFEF-1FE992E7B190}" type="slidenum">
              <a:rPr lang="en-US" altLang="en-US" smtClean="0"/>
              <a:pPr>
                <a:defRPr/>
              </a:pPr>
              <a:t>44</a:t>
            </a:fld>
            <a:endParaRPr lang="en-US" altLang="en-US"/>
          </a:p>
        </p:txBody>
      </p:sp>
      <p:pic>
        <p:nvPicPr>
          <p:cNvPr id="2050" name="Picture 2" descr="OSI Security Architecture - GeeksforGeeks">
            <a:extLst>
              <a:ext uri="{FF2B5EF4-FFF2-40B4-BE49-F238E27FC236}">
                <a16:creationId xmlns:a16="http://schemas.microsoft.com/office/drawing/2014/main" id="{648CE7AD-8B10-4F80-8753-0132EE30C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595438"/>
            <a:ext cx="805815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654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4A999513-7E6E-4AC5-9348-073CCF0722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DB327E89-4BC4-40E7-B843-6F2C10F12139}" type="slidenum">
              <a:rPr lang="en-US" altLang="en-US" sz="1400" smtClean="0"/>
              <a:pPr>
                <a:spcBef>
                  <a:spcPct val="0"/>
                </a:spcBef>
                <a:buFontTx/>
                <a:buNone/>
              </a:pPr>
              <a:t>45</a:t>
            </a:fld>
            <a:endParaRPr lang="en-US" altLang="en-US" sz="1400"/>
          </a:p>
        </p:txBody>
      </p:sp>
      <p:sp>
        <p:nvSpPr>
          <p:cNvPr id="4098" name="Rectangle 2">
            <a:extLst>
              <a:ext uri="{FF2B5EF4-FFF2-40B4-BE49-F238E27FC236}">
                <a16:creationId xmlns:a16="http://schemas.microsoft.com/office/drawing/2014/main" id="{725E98BA-0B58-4C8F-860C-558F256A4194}"/>
              </a:ext>
            </a:extLst>
          </p:cNvPr>
          <p:cNvSpPr>
            <a:spLocks noGrp="1" noChangeArrowheads="1"/>
          </p:cNvSpPr>
          <p:nvPr>
            <p:ph type="title"/>
          </p:nvPr>
        </p:nvSpPr>
        <p:spPr>
          <a:xfrm>
            <a:off x="685800" y="838200"/>
            <a:ext cx="7772400" cy="1143000"/>
          </a:xfrm>
        </p:spPr>
        <p:txBody>
          <a:bodyPr/>
          <a:lstStyle/>
          <a:p>
            <a:pPr>
              <a:defRPr/>
            </a:pPr>
            <a:r>
              <a:rPr lang="en-US" altLang="zh-CN" b="1" dirty="0">
                <a:effectLst>
                  <a:outerShdw blurRad="38100" dist="38100" dir="2700000" algn="tl">
                    <a:srgbClr val="C0C0C0"/>
                  </a:outerShdw>
                </a:effectLst>
                <a:latin typeface="+mn-lt"/>
                <a:ea typeface="SimSun" panose="02010600030101010101" pitchFamily="2" charset="-122"/>
              </a:rPr>
              <a:t>OSI Security Architecture</a:t>
            </a:r>
            <a:br>
              <a:rPr lang="en-US" altLang="en-US" b="1" dirty="0">
                <a:effectLst>
                  <a:outerShdw blurRad="38100" dist="38100" dir="2700000" algn="tl">
                    <a:srgbClr val="C0C0C0"/>
                  </a:outerShdw>
                </a:effectLst>
                <a:latin typeface="+mn-lt"/>
                <a:ea typeface="ＭＳ Ｐゴシック" panose="020B0600070205080204" pitchFamily="34" charset="-128"/>
              </a:rPr>
            </a:br>
            <a:r>
              <a:rPr lang="en-US" altLang="en-US" b="1" dirty="0">
                <a:effectLst>
                  <a:outerShdw blurRad="38100" dist="38100" dir="2700000" algn="tl">
                    <a:srgbClr val="C0C0C0"/>
                  </a:outerShdw>
                </a:effectLst>
                <a:latin typeface="+mn-lt"/>
                <a:ea typeface="ＭＳ Ｐゴシック" panose="020B0600070205080204" pitchFamily="34" charset="-128"/>
              </a:rPr>
              <a:t>	</a:t>
            </a:r>
            <a:endParaRPr lang="en-US" altLang="en-US" dirty="0">
              <a:latin typeface="+mn-lt"/>
              <a:ea typeface="ＭＳ Ｐゴシック" panose="020B0600070205080204" pitchFamily="34" charset="-128"/>
            </a:endParaRPr>
          </a:p>
        </p:txBody>
      </p:sp>
      <p:sp>
        <p:nvSpPr>
          <p:cNvPr id="18436" name="Rectangle 3">
            <a:extLst>
              <a:ext uri="{FF2B5EF4-FFF2-40B4-BE49-F238E27FC236}">
                <a16:creationId xmlns:a16="http://schemas.microsoft.com/office/drawing/2014/main" id="{ACA11791-18A9-4027-BB0D-BDF6CA918146}"/>
              </a:ext>
            </a:extLst>
          </p:cNvPr>
          <p:cNvSpPr>
            <a:spLocks noGrp="1" noChangeArrowheads="1"/>
          </p:cNvSpPr>
          <p:nvPr>
            <p:ph type="body" idx="1"/>
          </p:nvPr>
        </p:nvSpPr>
        <p:spPr>
          <a:xfrm>
            <a:off x="457200" y="1981200"/>
            <a:ext cx="8382000" cy="4114800"/>
          </a:xfrm>
        </p:spPr>
        <p:txBody>
          <a:bodyPr/>
          <a:lstStyle/>
          <a:p>
            <a:pPr>
              <a:lnSpc>
                <a:spcPct val="80000"/>
              </a:lnSpc>
            </a:pPr>
            <a:r>
              <a:rPr lang="en-US" altLang="en-US" b="1" dirty="0"/>
              <a:t>Security Attack</a:t>
            </a:r>
            <a:endParaRPr lang="en-US" altLang="zh-CN" b="1" dirty="0">
              <a:ea typeface="SimSun" panose="02010600030101010101" pitchFamily="2" charset="-122"/>
            </a:endParaRPr>
          </a:p>
          <a:p>
            <a:pPr lvl="1">
              <a:lnSpc>
                <a:spcPct val="80000"/>
              </a:lnSpc>
            </a:pPr>
            <a:r>
              <a:rPr lang="en-US" altLang="en-US" sz="2400" dirty="0"/>
              <a:t>Any action that compromises the security of information.</a:t>
            </a:r>
          </a:p>
          <a:p>
            <a:pPr>
              <a:lnSpc>
                <a:spcPct val="80000"/>
              </a:lnSpc>
            </a:pPr>
            <a:r>
              <a:rPr lang="en-US" altLang="en-US" b="1" dirty="0"/>
              <a:t>Security Mechanism</a:t>
            </a:r>
            <a:endParaRPr lang="en-US" altLang="zh-CN" b="1" dirty="0">
              <a:ea typeface="SimSun" panose="02010600030101010101" pitchFamily="2" charset="-122"/>
            </a:endParaRPr>
          </a:p>
          <a:p>
            <a:pPr lvl="1">
              <a:lnSpc>
                <a:spcPct val="80000"/>
              </a:lnSpc>
            </a:pPr>
            <a:r>
              <a:rPr lang="en-US" altLang="en-US" sz="2400" dirty="0"/>
              <a:t>A mechanism that is designed to detect, prevent, or recover from a security attack.</a:t>
            </a:r>
          </a:p>
          <a:p>
            <a:pPr>
              <a:lnSpc>
                <a:spcPct val="80000"/>
              </a:lnSpc>
            </a:pPr>
            <a:r>
              <a:rPr lang="en-US" altLang="en-US" b="1" dirty="0"/>
              <a:t>Security Service</a:t>
            </a:r>
            <a:endParaRPr lang="en-US" altLang="zh-CN" b="1" dirty="0">
              <a:ea typeface="SimSun" panose="02010600030101010101" pitchFamily="2" charset="-122"/>
            </a:endParaRPr>
          </a:p>
          <a:p>
            <a:pPr lvl="1">
              <a:lnSpc>
                <a:spcPct val="80000"/>
              </a:lnSpc>
            </a:pPr>
            <a:r>
              <a:rPr lang="en-US" altLang="en-US" sz="2400" dirty="0"/>
              <a:t>A service that enhances the security of data processing systems and information transfers. </a:t>
            </a:r>
            <a:endParaRPr lang="en-US" altLang="zh-CN" sz="2400" dirty="0">
              <a:ea typeface="SimSun" panose="02010600030101010101" pitchFamily="2" charset="-122"/>
            </a:endParaRPr>
          </a:p>
          <a:p>
            <a:pPr lvl="2">
              <a:lnSpc>
                <a:spcPct val="80000"/>
              </a:lnSpc>
            </a:pPr>
            <a:r>
              <a:rPr lang="en-US" altLang="zh-CN" sz="2000" dirty="0">
                <a:ea typeface="SimSun" panose="02010600030101010101" pitchFamily="2" charset="-122"/>
              </a:rPr>
              <a:t>M</a:t>
            </a:r>
            <a:r>
              <a:rPr lang="en-US" altLang="en-US" sz="2000" dirty="0"/>
              <a:t>akes use of one or more security mechanisms.</a:t>
            </a:r>
          </a:p>
          <a:p>
            <a:pPr>
              <a:lnSpc>
                <a:spcPct val="80000"/>
              </a:lnSpc>
            </a:pPr>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a:extLst>
              <a:ext uri="{FF2B5EF4-FFF2-40B4-BE49-F238E27FC236}">
                <a16:creationId xmlns:a16="http://schemas.microsoft.com/office/drawing/2014/main" id="{E1C1EE41-A597-4FC7-8C47-50C589C340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C79A869B-DDCA-4EB5-BCED-EEF87200D9D0}" type="slidenum">
              <a:rPr lang="en-US" altLang="en-US" sz="1400" smtClean="0"/>
              <a:pPr>
                <a:spcBef>
                  <a:spcPct val="0"/>
                </a:spcBef>
                <a:buFontTx/>
                <a:buNone/>
              </a:pPr>
              <a:t>46</a:t>
            </a:fld>
            <a:endParaRPr lang="en-US" altLang="en-US" sz="1400"/>
          </a:p>
        </p:txBody>
      </p:sp>
      <p:sp>
        <p:nvSpPr>
          <p:cNvPr id="50178" name="Rectangle 2">
            <a:extLst>
              <a:ext uri="{FF2B5EF4-FFF2-40B4-BE49-F238E27FC236}">
                <a16:creationId xmlns:a16="http://schemas.microsoft.com/office/drawing/2014/main" id="{8B1064E5-3215-4B12-95AE-1CD86A833E81}"/>
              </a:ext>
            </a:extLst>
          </p:cNvPr>
          <p:cNvSpPr>
            <a:spLocks noGrp="1" noChangeArrowheads="1"/>
          </p:cNvSpPr>
          <p:nvPr>
            <p:ph type="title"/>
          </p:nvPr>
        </p:nvSpPr>
        <p:spPr>
          <a:xfrm>
            <a:off x="684213" y="115888"/>
            <a:ext cx="7772400" cy="865187"/>
          </a:xfrm>
        </p:spPr>
        <p:txBody>
          <a:bodyPr/>
          <a:lstStyle/>
          <a:p>
            <a:pPr>
              <a:defRPr/>
            </a:pPr>
            <a:r>
              <a:rPr lang="en-AU" sz="4000" b="1" dirty="0">
                <a:effectLst>
                  <a:outerShdw blurRad="38100" dist="38100" dir="2700000" algn="tl">
                    <a:srgbClr val="DDDDDD"/>
                  </a:outerShdw>
                </a:effectLst>
                <a:latin typeface="+mn-lt"/>
                <a:ea typeface="ＭＳ Ｐゴシック" charset="0"/>
                <a:cs typeface="+mj-cs"/>
              </a:rPr>
              <a:t>Security Attack</a:t>
            </a:r>
            <a:r>
              <a:rPr lang="en-AU" altLang="zh-CN" sz="4000" b="1" dirty="0">
                <a:effectLst>
                  <a:outerShdw blurRad="38100" dist="38100" dir="2700000" algn="tl">
                    <a:srgbClr val="DDDDDD"/>
                  </a:outerShdw>
                </a:effectLst>
                <a:latin typeface="+mn-lt"/>
                <a:ea typeface="宋体" charset="0"/>
                <a:cs typeface="宋体" charset="0"/>
              </a:rPr>
              <a:t>s</a:t>
            </a:r>
            <a:endParaRPr lang="en-AU" sz="4000" b="1" dirty="0">
              <a:effectLst>
                <a:outerShdw blurRad="38100" dist="38100" dir="2700000" algn="tl">
                  <a:srgbClr val="DDDDDD"/>
                </a:outerShdw>
              </a:effectLst>
              <a:latin typeface="+mn-lt"/>
              <a:ea typeface="ＭＳ Ｐゴシック" charset="0"/>
              <a:cs typeface="+mj-cs"/>
            </a:endParaRPr>
          </a:p>
        </p:txBody>
      </p:sp>
      <p:sp>
        <p:nvSpPr>
          <p:cNvPr id="20484" name="Rectangle 3">
            <a:extLst>
              <a:ext uri="{FF2B5EF4-FFF2-40B4-BE49-F238E27FC236}">
                <a16:creationId xmlns:a16="http://schemas.microsoft.com/office/drawing/2014/main" id="{3A8D7621-0A31-4483-A03A-73AC3839B36D}"/>
              </a:ext>
            </a:extLst>
          </p:cNvPr>
          <p:cNvSpPr>
            <a:spLocks noGrp="1" noChangeArrowheads="1"/>
          </p:cNvSpPr>
          <p:nvPr>
            <p:ph type="body" idx="1"/>
          </p:nvPr>
        </p:nvSpPr>
        <p:spPr>
          <a:xfrm>
            <a:off x="457200" y="1052513"/>
            <a:ext cx="8229600" cy="5348287"/>
          </a:xfrm>
        </p:spPr>
        <p:txBody>
          <a:bodyPr/>
          <a:lstStyle/>
          <a:p>
            <a:r>
              <a:rPr lang="en-US" altLang="zh-CN" dirty="0">
                <a:ea typeface="SimSun" panose="02010600030101010101" pitchFamily="2" charset="-122"/>
              </a:rPr>
              <a:t>T</a:t>
            </a:r>
            <a:r>
              <a:rPr lang="en-US" altLang="en-US" dirty="0"/>
              <a:t>hreat &amp; attack</a:t>
            </a:r>
            <a:endParaRPr lang="en-US" altLang="zh-CN" dirty="0">
              <a:ea typeface="SimSun" panose="02010600030101010101" pitchFamily="2" charset="-122"/>
            </a:endParaRPr>
          </a:p>
          <a:p>
            <a:pPr lvl="1"/>
            <a:r>
              <a:rPr lang="en-US" altLang="zh-CN" dirty="0">
                <a:ea typeface="SimSun" panose="02010600030101010101" pitchFamily="2" charset="-122"/>
              </a:rPr>
              <a:t>Often used equivalently</a:t>
            </a:r>
            <a:endParaRPr lang="en-US" altLang="en-US" dirty="0"/>
          </a:p>
          <a:p>
            <a:r>
              <a:rPr lang="en-US" altLang="zh-CN" dirty="0">
                <a:ea typeface="SimSun" panose="02010600030101010101" pitchFamily="2" charset="-122"/>
              </a:rPr>
              <a:t>There are</a:t>
            </a:r>
            <a:r>
              <a:rPr lang="en-US" altLang="en-US" dirty="0"/>
              <a:t> a wide range of attacks</a:t>
            </a:r>
          </a:p>
          <a:p>
            <a:pPr lvl="1"/>
            <a:r>
              <a:rPr lang="en-US" altLang="zh-CN" dirty="0">
                <a:ea typeface="SimSun" panose="02010600030101010101" pitchFamily="2" charset="-122"/>
              </a:rPr>
              <a:t>Two g</a:t>
            </a:r>
            <a:r>
              <a:rPr lang="en-US" altLang="en-US" dirty="0"/>
              <a:t>eneric types of attacks</a:t>
            </a:r>
          </a:p>
          <a:p>
            <a:pPr lvl="2"/>
            <a:r>
              <a:rPr lang="en-US" altLang="zh-CN" dirty="0">
                <a:ea typeface="SimSun" panose="02010600030101010101" pitchFamily="2" charset="-122"/>
              </a:rPr>
              <a:t>P</a:t>
            </a:r>
            <a:r>
              <a:rPr lang="en-US" altLang="en-US" dirty="0"/>
              <a:t>assive</a:t>
            </a:r>
            <a:endParaRPr lang="en-US" altLang="zh-CN" dirty="0">
              <a:ea typeface="SimSun" panose="02010600030101010101" pitchFamily="2" charset="-122"/>
            </a:endParaRPr>
          </a:p>
          <a:p>
            <a:pPr lvl="2"/>
            <a:endParaRPr lang="en-US" altLang="zh-CN" dirty="0">
              <a:ea typeface="SimSun" panose="02010600030101010101" pitchFamily="2" charset="-122"/>
            </a:endParaRPr>
          </a:p>
          <a:p>
            <a:pPr lvl="2"/>
            <a:endParaRPr lang="en-US" altLang="zh-CN" dirty="0">
              <a:ea typeface="SimSun" panose="02010600030101010101" pitchFamily="2" charset="-122"/>
            </a:endParaRPr>
          </a:p>
          <a:p>
            <a:pPr lvl="2"/>
            <a:endParaRPr lang="en-US" altLang="en-US" dirty="0"/>
          </a:p>
          <a:p>
            <a:pPr lvl="2"/>
            <a:r>
              <a:rPr lang="en-US" altLang="zh-CN" dirty="0">
                <a:ea typeface="SimSun" panose="02010600030101010101" pitchFamily="2" charset="-122"/>
              </a:rPr>
              <a:t>A</a:t>
            </a:r>
            <a:r>
              <a:rPr lang="en-US" altLang="en-US" dirty="0"/>
              <a:t>ctive</a:t>
            </a:r>
            <a:endParaRPr lang="en-AU" altLang="en-US" dirty="0"/>
          </a:p>
        </p:txBody>
      </p:sp>
      <p:pic>
        <p:nvPicPr>
          <p:cNvPr id="20485" name="Picture 4">
            <a:extLst>
              <a:ext uri="{FF2B5EF4-FFF2-40B4-BE49-F238E27FC236}">
                <a16:creationId xmlns:a16="http://schemas.microsoft.com/office/drawing/2014/main" id="{8BC6B95C-C808-4E7B-9EDD-352032791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713" y="2852738"/>
            <a:ext cx="3529012"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5">
            <a:extLst>
              <a:ext uri="{FF2B5EF4-FFF2-40B4-BE49-F238E27FC236}">
                <a16:creationId xmlns:a16="http://schemas.microsoft.com/office/drawing/2014/main" id="{17FCF291-0900-499E-8FEF-EE510435E7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4724400"/>
            <a:ext cx="3889375"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AE52E80-BA52-4D1E-AD02-0E5C62D990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EABA7424-EED6-4CFA-8671-0211EA54A3C1}" type="slidenum">
              <a:rPr lang="en-US" altLang="en-US" sz="1400" smtClean="0"/>
              <a:pPr>
                <a:spcBef>
                  <a:spcPct val="0"/>
                </a:spcBef>
                <a:buFontTx/>
                <a:buNone/>
              </a:pPr>
              <a:t>47</a:t>
            </a:fld>
            <a:endParaRPr lang="en-US" altLang="en-US" sz="1400"/>
          </a:p>
        </p:txBody>
      </p:sp>
      <p:pic>
        <p:nvPicPr>
          <p:cNvPr id="22531" name="Picture 4">
            <a:extLst>
              <a:ext uri="{FF2B5EF4-FFF2-40B4-BE49-F238E27FC236}">
                <a16:creationId xmlns:a16="http://schemas.microsoft.com/office/drawing/2014/main" id="{0A6BCFC7-2787-4E15-96EB-7DF3318CD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71600"/>
            <a:ext cx="79248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747532-B59E-4D28-B32A-A288FEDBD611}"/>
              </a:ext>
            </a:extLst>
          </p:cNvPr>
          <p:cNvSpPr>
            <a:spLocks noGrp="1"/>
          </p:cNvSpPr>
          <p:nvPr>
            <p:ph idx="1"/>
          </p:nvPr>
        </p:nvSpPr>
        <p:spPr>
          <a:xfrm>
            <a:off x="395536" y="548680"/>
            <a:ext cx="8352928" cy="5760640"/>
          </a:xfrm>
        </p:spPr>
        <p:txBody>
          <a:bodyPr/>
          <a:lstStyle/>
          <a:p>
            <a:r>
              <a:rPr lang="en-US" sz="1600" b="1" dirty="0"/>
              <a:t>Passive Attacks:</a:t>
            </a:r>
          </a:p>
          <a:p>
            <a:r>
              <a:rPr lang="en-US" sz="1600" b="1" dirty="0"/>
              <a:t>Eavesdropping:</a:t>
            </a:r>
            <a:r>
              <a:rPr lang="en-US" sz="1600" dirty="0"/>
              <a:t> </a:t>
            </a:r>
            <a:r>
              <a:rPr lang="en-US" sz="1600" u="sng" dirty="0"/>
              <a:t>Eavesdropping</a:t>
            </a:r>
            <a:r>
              <a:rPr lang="en-US" sz="1600" dirty="0"/>
              <a:t> involves the attacker intercepting and listening to communications between two or more parties without their knowledge or consent. Eavesdropping can be performed using a variety of techniques, such as </a:t>
            </a:r>
            <a:r>
              <a:rPr lang="en-US" sz="1600" b="1" u="sng" dirty="0"/>
              <a:t>packet sniffing</a:t>
            </a:r>
            <a:r>
              <a:rPr lang="en-US" sz="1600" b="1" dirty="0"/>
              <a:t>, or man-in-the-middle attacks.</a:t>
            </a:r>
          </a:p>
          <a:p>
            <a:r>
              <a:rPr lang="en-US" sz="1600" b="1" dirty="0"/>
              <a:t>Traffic analysis:</a:t>
            </a:r>
            <a:r>
              <a:rPr lang="en-US" sz="1600" dirty="0"/>
              <a:t> This involves the attacker analyzing network traffic patterns and metadata to gather information about the system, network, or device. Here the intruder can’t read the message but only understand the pattern and length of encryption. Traffic analysis can be performed using a variety of techniques, such as </a:t>
            </a:r>
            <a:r>
              <a:rPr lang="en-US" sz="1600" b="1" dirty="0"/>
              <a:t>network flow analysis, or protocol analysis</a:t>
            </a:r>
            <a:r>
              <a:rPr lang="en-US" sz="1600" dirty="0"/>
              <a:t>.</a:t>
            </a:r>
          </a:p>
          <a:p>
            <a:r>
              <a:rPr lang="en-US" sz="1600" b="1" dirty="0"/>
              <a:t>Active attacks :</a:t>
            </a:r>
          </a:p>
          <a:p>
            <a:r>
              <a:rPr lang="en-US" sz="1600" b="1" dirty="0"/>
              <a:t>Masquerade: </a:t>
            </a:r>
            <a:r>
              <a:rPr lang="en-US" sz="1600" dirty="0"/>
              <a:t>Masquerade</a:t>
            </a:r>
            <a:r>
              <a:rPr lang="en-US" sz="1600" b="1" dirty="0"/>
              <a:t> </a:t>
            </a:r>
            <a:r>
              <a:rPr lang="en-US" sz="1600" dirty="0"/>
              <a:t>is a type of attack in which the attacker pretends to be an authentic sender in order to gain unauthorized access to a system. </a:t>
            </a:r>
          </a:p>
          <a:p>
            <a:r>
              <a:rPr lang="en-US" sz="1600" b="1" dirty="0"/>
              <a:t>Replay: </a:t>
            </a:r>
            <a:r>
              <a:rPr lang="en-US" sz="1600" dirty="0"/>
              <a:t>Replay is a type of active attack in which the attacker intercepts a transmitted message through a passive channel and then maliciously or fraudulently replays or delays it at a later time.</a:t>
            </a:r>
          </a:p>
          <a:p>
            <a:r>
              <a:rPr lang="en-US" sz="1600" b="1" dirty="0"/>
              <a:t>Modification of Message: </a:t>
            </a:r>
            <a:r>
              <a:rPr lang="en-US" sz="1600" dirty="0"/>
              <a:t>Modification of Message involves the attacker modifying the transmitted message and making the final message received by the receiver look like it’s not safe or non-meaningful. This type of attack can be used to manipulate the content of the message or to disrupt the communication process.</a:t>
            </a:r>
          </a:p>
          <a:p>
            <a:r>
              <a:rPr lang="en-US" sz="1600" b="1" dirty="0"/>
              <a:t>Denial of service (DoS): </a:t>
            </a:r>
            <a:r>
              <a:rPr lang="en-US" sz="1600" b="1" u="sng" dirty="0"/>
              <a:t>Denial of Service</a:t>
            </a:r>
            <a:r>
              <a:rPr lang="en-US" sz="1600" dirty="0"/>
              <a:t> attacks involve the attacker sending a large volume of traffic to a system, network, or device in an attempt to overwhelm it and make it unavailable to users.</a:t>
            </a:r>
          </a:p>
          <a:p>
            <a:endParaRPr lang="en-CA" sz="1600" dirty="0"/>
          </a:p>
        </p:txBody>
      </p:sp>
      <p:sp>
        <p:nvSpPr>
          <p:cNvPr id="4" name="Slide Number Placeholder 3">
            <a:extLst>
              <a:ext uri="{FF2B5EF4-FFF2-40B4-BE49-F238E27FC236}">
                <a16:creationId xmlns:a16="http://schemas.microsoft.com/office/drawing/2014/main" id="{FADD334B-B446-4BBE-A04E-5053F091CBAF}"/>
              </a:ext>
            </a:extLst>
          </p:cNvPr>
          <p:cNvSpPr>
            <a:spLocks noGrp="1"/>
          </p:cNvSpPr>
          <p:nvPr>
            <p:ph type="sldNum" sz="quarter" idx="12"/>
          </p:nvPr>
        </p:nvSpPr>
        <p:spPr/>
        <p:txBody>
          <a:bodyPr/>
          <a:lstStyle/>
          <a:p>
            <a:pPr>
              <a:defRPr/>
            </a:pPr>
            <a:fld id="{428F6B2C-0EF7-4636-BFEF-1FE992E7B190}" type="slidenum">
              <a:rPr lang="en-US" altLang="en-US" smtClean="0"/>
              <a:pPr>
                <a:defRPr/>
              </a:pPr>
              <a:t>48</a:t>
            </a:fld>
            <a:endParaRPr lang="en-US" altLang="en-US"/>
          </a:p>
        </p:txBody>
      </p:sp>
    </p:spTree>
    <p:extLst>
      <p:ext uri="{BB962C8B-B14F-4D97-AF65-F5344CB8AC3E}">
        <p14:creationId xmlns:p14="http://schemas.microsoft.com/office/powerpoint/2010/main" val="854773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a:extLst>
              <a:ext uri="{FF2B5EF4-FFF2-40B4-BE49-F238E27FC236}">
                <a16:creationId xmlns:a16="http://schemas.microsoft.com/office/drawing/2014/main" id="{31F8F7F1-E2BF-4CCB-B344-A5B43AA359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B57440BB-9410-4507-8E02-DB3C70224CCE}" type="slidenum">
              <a:rPr lang="en-US" altLang="en-US" sz="1400" smtClean="0"/>
              <a:pPr>
                <a:spcBef>
                  <a:spcPct val="0"/>
                </a:spcBef>
                <a:buFontTx/>
                <a:buNone/>
              </a:pPr>
              <a:t>49</a:t>
            </a:fld>
            <a:endParaRPr lang="en-US" altLang="en-US" sz="1400"/>
          </a:p>
        </p:txBody>
      </p:sp>
      <p:sp>
        <p:nvSpPr>
          <p:cNvPr id="7170" name="Rectangle 2">
            <a:extLst>
              <a:ext uri="{FF2B5EF4-FFF2-40B4-BE49-F238E27FC236}">
                <a16:creationId xmlns:a16="http://schemas.microsoft.com/office/drawing/2014/main" id="{99F6D4BA-07FF-4437-83A2-5B6BCD6E8C9F}"/>
              </a:ext>
            </a:extLst>
          </p:cNvPr>
          <p:cNvSpPr>
            <a:spLocks noGrp="1" noChangeArrowheads="1"/>
          </p:cNvSpPr>
          <p:nvPr>
            <p:ph type="title"/>
          </p:nvPr>
        </p:nvSpPr>
        <p:spPr>
          <a:xfrm>
            <a:off x="685800" y="381000"/>
            <a:ext cx="7772400" cy="1143000"/>
          </a:xfrm>
        </p:spPr>
        <p:txBody>
          <a:bodyPr/>
          <a:lstStyle/>
          <a:p>
            <a:pPr>
              <a:defRPr/>
            </a:pPr>
            <a:r>
              <a:rPr lang="en-US" sz="4000" b="1" dirty="0">
                <a:effectLst>
                  <a:outerShdw blurRad="38100" dist="38100" dir="2700000" algn="tl">
                    <a:srgbClr val="DDDDDD"/>
                  </a:outerShdw>
                </a:effectLst>
                <a:latin typeface="+mn-lt"/>
                <a:ea typeface="ＭＳ Ｐゴシック" charset="0"/>
                <a:cs typeface="+mj-cs"/>
              </a:rPr>
              <a:t>Security Attack</a:t>
            </a:r>
            <a:r>
              <a:rPr lang="en-US" altLang="zh-CN" sz="4000" b="1" dirty="0">
                <a:effectLst>
                  <a:outerShdw blurRad="38100" dist="38100" dir="2700000" algn="tl">
                    <a:srgbClr val="DDDDDD"/>
                  </a:outerShdw>
                </a:effectLst>
                <a:latin typeface="+mn-lt"/>
                <a:ea typeface="宋体" charset="0"/>
                <a:cs typeface="宋体" charset="0"/>
              </a:rPr>
              <a:t> Classification</a:t>
            </a:r>
            <a:endParaRPr lang="en-US" sz="4000" dirty="0">
              <a:latin typeface="+mn-lt"/>
              <a:ea typeface="ＭＳ Ｐゴシック" charset="0"/>
              <a:cs typeface="+mj-cs"/>
            </a:endParaRPr>
          </a:p>
        </p:txBody>
      </p:sp>
      <p:pic>
        <p:nvPicPr>
          <p:cNvPr id="24580" name="Picture 4">
            <a:extLst>
              <a:ext uri="{FF2B5EF4-FFF2-40B4-BE49-F238E27FC236}">
                <a16:creationId xmlns:a16="http://schemas.microsoft.com/office/drawing/2014/main" id="{362791F5-F1D4-4316-87BB-C7DA074F3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71600"/>
            <a:ext cx="64770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1232" y="2077183"/>
            <a:ext cx="8598877" cy="3693319"/>
          </a:xfrm>
          <a:prstGeom prst="rect">
            <a:avLst/>
          </a:prstGeom>
        </p:spPr>
        <p:txBody>
          <a:bodyPr wrap="square">
            <a:spAutoFit/>
          </a:bodyPr>
          <a:lstStyle/>
          <a:p>
            <a:pPr marL="342900" indent="-342900">
              <a:buFont typeface="Wingdings" panose="05000000000000000000" pitchFamily="2" charset="2"/>
              <a:buChar char="ü"/>
            </a:pPr>
            <a:r>
              <a:rPr lang="en-US" altLang="zh-TW" sz="1800" dirty="0">
                <a:cs typeface="Times New Roman" panose="02020603050405020304" pitchFamily="18" charset="0"/>
              </a:rPr>
              <a:t>The </a:t>
            </a:r>
            <a:r>
              <a:rPr lang="en-US" altLang="zh-TW" sz="1800" b="1" dirty="0">
                <a:cs typeface="Times New Roman" panose="02020603050405020304" pitchFamily="18" charset="0"/>
              </a:rPr>
              <a:t>Open System Interconnection Reference Model</a:t>
            </a:r>
            <a:r>
              <a:rPr lang="en-US" altLang="zh-TW" sz="1800" dirty="0">
                <a:cs typeface="Times New Roman" panose="02020603050405020304" pitchFamily="18" charset="0"/>
              </a:rPr>
              <a:t> (OSI Reference Model or </a:t>
            </a:r>
            <a:r>
              <a:rPr lang="en-US" altLang="zh-TW" sz="1800" b="1" dirty="0">
                <a:cs typeface="Times New Roman" panose="02020603050405020304" pitchFamily="18" charset="0"/>
              </a:rPr>
              <a:t>OSI Model</a:t>
            </a:r>
            <a:r>
              <a:rPr lang="en-US" altLang="zh-TW" sz="1800" dirty="0">
                <a:cs typeface="Times New Roman" panose="02020603050405020304" pitchFamily="18" charset="0"/>
              </a:rPr>
              <a:t>) is a description for layered communications and computer network protocol &amp; transmission design.</a:t>
            </a:r>
          </a:p>
          <a:p>
            <a:pPr marL="342900" indent="-342900">
              <a:buFont typeface="Wingdings" panose="05000000000000000000" pitchFamily="2" charset="2"/>
              <a:buChar char="ü"/>
            </a:pPr>
            <a:r>
              <a:rPr lang="en-US" altLang="zh-TW" sz="1800" dirty="0">
                <a:cs typeface="Times New Roman" panose="02020603050405020304" pitchFamily="18" charset="0"/>
              </a:rPr>
              <a:t>It divides data movement into seven layers which, from top to bottom, are the Application, Presentation, Session, Transport, Network, Data Link, and Physical Layers. </a:t>
            </a:r>
          </a:p>
          <a:p>
            <a:pPr marL="342900" indent="-342900">
              <a:buFont typeface="Wingdings" panose="05000000000000000000" pitchFamily="2" charset="2"/>
              <a:buChar char="ü"/>
            </a:pPr>
            <a:r>
              <a:rPr lang="en-US" altLang="zh-TW" sz="1800" dirty="0">
                <a:cs typeface="Times New Roman" panose="02020603050405020304" pitchFamily="18" charset="0"/>
              </a:rPr>
              <a:t>It is therefore often referred to as the </a:t>
            </a:r>
            <a:r>
              <a:rPr lang="en-US" altLang="zh-TW" sz="1800" b="1" dirty="0">
                <a:cs typeface="Times New Roman" panose="02020603050405020304" pitchFamily="18" charset="0"/>
              </a:rPr>
              <a:t>OSI Seven Layer Model</a:t>
            </a:r>
            <a:r>
              <a:rPr lang="en-US" altLang="zh-TW" sz="1800" dirty="0">
                <a:cs typeface="Times New Roman" panose="02020603050405020304" pitchFamily="18" charset="0"/>
              </a:rPr>
              <a:t>.</a:t>
            </a:r>
          </a:p>
          <a:p>
            <a:pPr marL="342900" indent="-342900">
              <a:buFont typeface="Wingdings" panose="05000000000000000000" pitchFamily="2" charset="2"/>
              <a:buChar char="ü"/>
            </a:pPr>
            <a:r>
              <a:rPr lang="en-GB" altLang="zh-TW" sz="1800" dirty="0">
                <a:cs typeface="Times New Roman" panose="02020603050405020304" pitchFamily="18" charset="0"/>
              </a:rPr>
              <a:t>In 1978, the International Standards Organization (ISO) began to develop its OSI framework architecture.</a:t>
            </a:r>
          </a:p>
          <a:p>
            <a:pPr marL="342900" indent="-342900">
              <a:buFont typeface="Wingdings" panose="05000000000000000000" pitchFamily="2" charset="2"/>
              <a:buChar char="ü"/>
            </a:pPr>
            <a:r>
              <a:rPr lang="en-GB" altLang="zh-TW" sz="1800" dirty="0">
                <a:cs typeface="Times New Roman" panose="02020603050405020304" pitchFamily="18" charset="0"/>
              </a:rPr>
              <a:t>The concept of a 7 layer model was provided by the work of Charles Bachman, then of Honeywell.</a:t>
            </a:r>
          </a:p>
          <a:p>
            <a:pPr marL="342900" indent="-342900">
              <a:buFont typeface="Wingdings" panose="05000000000000000000" pitchFamily="2" charset="2"/>
              <a:buChar char="ü"/>
            </a:pPr>
            <a:r>
              <a:rPr lang="en-GB" altLang="zh-TW" sz="1800" dirty="0">
                <a:cs typeface="Times New Roman" panose="02020603050405020304" pitchFamily="18" charset="0"/>
              </a:rPr>
              <a:t>Various aspects of OSI design evolved from experiences with the Advanced Research Projects Agency Network (ARPANET) and the fledgling Internet.</a:t>
            </a:r>
          </a:p>
        </p:txBody>
      </p:sp>
      <p:sp>
        <p:nvSpPr>
          <p:cNvPr id="5" name="Rectangle 4"/>
          <p:cNvSpPr/>
          <p:nvPr/>
        </p:nvSpPr>
        <p:spPr>
          <a:xfrm>
            <a:off x="514349" y="1003936"/>
            <a:ext cx="7860323" cy="646331"/>
          </a:xfrm>
          <a:prstGeom prst="rect">
            <a:avLst/>
          </a:prstGeom>
        </p:spPr>
        <p:txBody>
          <a:bodyPr wrap="square">
            <a:spAutoFit/>
          </a:bodyPr>
          <a:lstStyle/>
          <a:p>
            <a:pPr algn="ctr"/>
            <a:r>
              <a:rPr lang="en-US" altLang="zh-TW" sz="1800" b="1" u="sng" dirty="0">
                <a:cs typeface="Times New Roman" panose="02020603050405020304" pitchFamily="18" charset="0"/>
              </a:rPr>
              <a:t>OPEN SYSTEM INTERCONNECTION REFERENCE MODEL</a:t>
            </a:r>
          </a:p>
          <a:p>
            <a:pPr algn="ctr"/>
            <a:r>
              <a:rPr lang="en-US" altLang="zh-TW" sz="1800" b="1" u="sng" dirty="0">
                <a:cs typeface="Times New Roman" panose="02020603050405020304" pitchFamily="18" charset="0"/>
              </a:rPr>
              <a:t>(OSI REFERENCE MODEL OR OSI MODEL) </a:t>
            </a:r>
            <a:endParaRPr lang="en-IN" sz="1800" b="1" u="sng" dirty="0"/>
          </a:p>
        </p:txBody>
      </p:sp>
    </p:spTree>
    <p:extLst>
      <p:ext uri="{BB962C8B-B14F-4D97-AF65-F5344CB8AC3E}">
        <p14:creationId xmlns:p14="http://schemas.microsoft.com/office/powerpoint/2010/main" val="2878459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a:extLst>
              <a:ext uri="{FF2B5EF4-FFF2-40B4-BE49-F238E27FC236}">
                <a16:creationId xmlns:a16="http://schemas.microsoft.com/office/drawing/2014/main" id="{07F74B20-6C00-4AAF-89A5-3D5706B0B6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9AC960FE-9B91-46C1-AEEE-613D03488E4E}" type="slidenum">
              <a:rPr lang="en-US" altLang="en-US" sz="1400" smtClean="0"/>
              <a:pPr>
                <a:spcBef>
                  <a:spcPct val="0"/>
                </a:spcBef>
                <a:buFontTx/>
                <a:buNone/>
              </a:pPr>
              <a:t>50</a:t>
            </a:fld>
            <a:endParaRPr lang="en-US" altLang="en-US" sz="1400"/>
          </a:p>
        </p:txBody>
      </p:sp>
      <p:sp>
        <p:nvSpPr>
          <p:cNvPr id="6146" name="Rectangle 2">
            <a:extLst>
              <a:ext uri="{FF2B5EF4-FFF2-40B4-BE49-F238E27FC236}">
                <a16:creationId xmlns:a16="http://schemas.microsoft.com/office/drawing/2014/main" id="{4F0F06EA-FD97-4C34-83AB-0501F901CAC7}"/>
              </a:ext>
            </a:extLst>
          </p:cNvPr>
          <p:cNvSpPr>
            <a:spLocks noGrp="1" noChangeArrowheads="1"/>
          </p:cNvSpPr>
          <p:nvPr>
            <p:ph type="title"/>
          </p:nvPr>
        </p:nvSpPr>
        <p:spPr>
          <a:xfrm>
            <a:off x="179388" y="620713"/>
            <a:ext cx="5399087" cy="1143000"/>
          </a:xfrm>
        </p:spPr>
        <p:txBody>
          <a:bodyPr/>
          <a:lstStyle/>
          <a:p>
            <a:pPr>
              <a:defRPr/>
            </a:pPr>
            <a:r>
              <a:rPr lang="en-US" altLang="en-US" b="1" dirty="0">
                <a:effectLst>
                  <a:outerShdw blurRad="38100" dist="38100" dir="2700000" algn="tl">
                    <a:srgbClr val="C0C0C0"/>
                  </a:outerShdw>
                </a:effectLst>
                <a:latin typeface="+mn-lt"/>
                <a:ea typeface="ＭＳ Ｐゴシック" panose="020B0600070205080204" pitchFamily="34" charset="-128"/>
              </a:rPr>
              <a:t>Security Attacks</a:t>
            </a:r>
          </a:p>
        </p:txBody>
      </p:sp>
      <p:sp>
        <p:nvSpPr>
          <p:cNvPr id="26628" name="Rectangle 3">
            <a:extLst>
              <a:ext uri="{FF2B5EF4-FFF2-40B4-BE49-F238E27FC236}">
                <a16:creationId xmlns:a16="http://schemas.microsoft.com/office/drawing/2014/main" id="{971D7B03-A77A-454D-AF01-B9511440E16C}"/>
              </a:ext>
            </a:extLst>
          </p:cNvPr>
          <p:cNvSpPr>
            <a:spLocks noGrp="1" noChangeArrowheads="1"/>
          </p:cNvSpPr>
          <p:nvPr>
            <p:ph type="body" idx="1"/>
          </p:nvPr>
        </p:nvSpPr>
        <p:spPr>
          <a:xfrm>
            <a:off x="682625" y="2801938"/>
            <a:ext cx="7772400" cy="3675062"/>
          </a:xfrm>
        </p:spPr>
        <p:txBody>
          <a:bodyPr/>
          <a:lstStyle/>
          <a:p>
            <a:pPr>
              <a:lnSpc>
                <a:spcPct val="90000"/>
              </a:lnSpc>
            </a:pPr>
            <a:r>
              <a:rPr lang="en-US" altLang="en-US" b="1" dirty="0"/>
              <a:t>Interruption:</a:t>
            </a:r>
            <a:r>
              <a:rPr lang="en-US" altLang="en-US" dirty="0"/>
              <a:t> This is an attack on availability</a:t>
            </a:r>
          </a:p>
          <a:p>
            <a:pPr>
              <a:lnSpc>
                <a:spcPct val="90000"/>
              </a:lnSpc>
            </a:pPr>
            <a:r>
              <a:rPr lang="en-US" altLang="en-US" b="1" dirty="0"/>
              <a:t>Interception:</a:t>
            </a:r>
            <a:r>
              <a:rPr lang="en-US" altLang="en-US" dirty="0"/>
              <a:t> This is an attack on confidentiality</a:t>
            </a:r>
          </a:p>
          <a:p>
            <a:pPr>
              <a:lnSpc>
                <a:spcPct val="90000"/>
              </a:lnSpc>
            </a:pPr>
            <a:r>
              <a:rPr lang="en-US" altLang="en-US" b="1" dirty="0"/>
              <a:t>Modification:</a:t>
            </a:r>
            <a:r>
              <a:rPr lang="en-US" altLang="en-US" dirty="0"/>
              <a:t> This is an attack on integrity</a:t>
            </a:r>
          </a:p>
          <a:p>
            <a:pPr>
              <a:lnSpc>
                <a:spcPct val="90000"/>
              </a:lnSpc>
            </a:pPr>
            <a:r>
              <a:rPr lang="en-US" altLang="en-US" b="1" dirty="0"/>
              <a:t>Fabrication:</a:t>
            </a:r>
            <a:r>
              <a:rPr lang="en-US" altLang="en-US" dirty="0"/>
              <a:t> This is an attack on authenticity</a:t>
            </a:r>
          </a:p>
          <a:p>
            <a:pPr>
              <a:lnSpc>
                <a:spcPct val="90000"/>
              </a:lnSpc>
            </a:pPr>
            <a:endParaRPr lang="en-US" altLang="en-US" dirty="0"/>
          </a:p>
        </p:txBody>
      </p:sp>
      <p:pic>
        <p:nvPicPr>
          <p:cNvPr id="26629" name="Picture 4">
            <a:extLst>
              <a:ext uri="{FF2B5EF4-FFF2-40B4-BE49-F238E27FC236}">
                <a16:creationId xmlns:a16="http://schemas.microsoft.com/office/drawing/2014/main" id="{DACE40D9-3299-4E0D-A4EF-EA241F20D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138" y="26988"/>
            <a:ext cx="3435350"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a:extLst>
              <a:ext uri="{FF2B5EF4-FFF2-40B4-BE49-F238E27FC236}">
                <a16:creationId xmlns:a16="http://schemas.microsoft.com/office/drawing/2014/main" id="{72559071-A112-435F-BBB6-4808E054E4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535003DA-AC6C-44A1-B087-0CD724B8DF42}" type="slidenum">
              <a:rPr lang="en-US" altLang="en-US" sz="1400" smtClean="0"/>
              <a:pPr>
                <a:spcBef>
                  <a:spcPct val="0"/>
                </a:spcBef>
                <a:buFontTx/>
                <a:buNone/>
              </a:pPr>
              <a:t>51</a:t>
            </a:fld>
            <a:endParaRPr lang="en-US" altLang="en-US" sz="1400"/>
          </a:p>
        </p:txBody>
      </p:sp>
      <p:sp>
        <p:nvSpPr>
          <p:cNvPr id="52226" name="Rectangle 2">
            <a:extLst>
              <a:ext uri="{FF2B5EF4-FFF2-40B4-BE49-F238E27FC236}">
                <a16:creationId xmlns:a16="http://schemas.microsoft.com/office/drawing/2014/main" id="{7CDD03BE-F871-4A1B-A56E-F64494538AC5}"/>
              </a:ext>
            </a:extLst>
          </p:cNvPr>
          <p:cNvSpPr>
            <a:spLocks noGrp="1" noChangeArrowheads="1"/>
          </p:cNvSpPr>
          <p:nvPr>
            <p:ph type="title"/>
          </p:nvPr>
        </p:nvSpPr>
        <p:spPr>
          <a:xfrm>
            <a:off x="669032" y="260648"/>
            <a:ext cx="7772400" cy="875184"/>
          </a:xfrm>
        </p:spPr>
        <p:txBody>
          <a:bodyPr/>
          <a:lstStyle/>
          <a:p>
            <a:pPr>
              <a:defRPr/>
            </a:pPr>
            <a:r>
              <a:rPr lang="en-US" b="1" dirty="0">
                <a:effectLst>
                  <a:outerShdw blurRad="38100" dist="38100" dir="2700000" algn="tl">
                    <a:srgbClr val="DDDDDD"/>
                  </a:outerShdw>
                </a:effectLst>
                <a:latin typeface="+mn-lt"/>
                <a:ea typeface="ＭＳ Ｐゴシック" charset="0"/>
                <a:cs typeface="+mj-cs"/>
              </a:rPr>
              <a:t>Security Mechanism</a:t>
            </a:r>
            <a:endParaRPr lang="en-AU" b="1" dirty="0">
              <a:effectLst>
                <a:outerShdw blurRad="38100" dist="38100" dir="2700000" algn="tl">
                  <a:srgbClr val="DDDDDD"/>
                </a:outerShdw>
              </a:effectLst>
              <a:latin typeface="+mn-lt"/>
              <a:ea typeface="ＭＳ Ｐゴシック" charset="0"/>
              <a:cs typeface="+mj-cs"/>
            </a:endParaRPr>
          </a:p>
        </p:txBody>
      </p:sp>
      <p:sp>
        <p:nvSpPr>
          <p:cNvPr id="32772" name="Rectangle 3">
            <a:extLst>
              <a:ext uri="{FF2B5EF4-FFF2-40B4-BE49-F238E27FC236}">
                <a16:creationId xmlns:a16="http://schemas.microsoft.com/office/drawing/2014/main" id="{6786B7C8-3585-4309-A99A-32F2D80406B0}"/>
              </a:ext>
            </a:extLst>
          </p:cNvPr>
          <p:cNvSpPr>
            <a:spLocks noGrp="1" noChangeArrowheads="1"/>
          </p:cNvSpPr>
          <p:nvPr>
            <p:ph type="body" idx="1"/>
          </p:nvPr>
        </p:nvSpPr>
        <p:spPr>
          <a:xfrm>
            <a:off x="378768" y="1186036"/>
            <a:ext cx="8352927" cy="5267300"/>
          </a:xfrm>
        </p:spPr>
        <p:txBody>
          <a:bodyPr/>
          <a:lstStyle/>
          <a:p>
            <a:pPr>
              <a:lnSpc>
                <a:spcPct val="90000"/>
              </a:lnSpc>
            </a:pPr>
            <a:r>
              <a:rPr lang="en-US" sz="1800" dirty="0"/>
              <a:t>The mechanism that is built to identify any breach of security or attack on the organization, is called a security mechanism. </a:t>
            </a:r>
          </a:p>
          <a:p>
            <a:pPr>
              <a:lnSpc>
                <a:spcPct val="90000"/>
              </a:lnSpc>
            </a:pPr>
            <a:r>
              <a:rPr lang="en-US" sz="1800" dirty="0"/>
              <a:t>Security Mechanisms are also responsible for protecting a system, network, or device against unauthorized access, tampering, or other security threats.</a:t>
            </a:r>
          </a:p>
          <a:p>
            <a:r>
              <a:rPr lang="en-US" sz="1800" b="1" dirty="0"/>
              <a:t>Encipherment (Encryption): </a:t>
            </a:r>
            <a:r>
              <a:rPr lang="en-US" sz="1800" b="1" u="sng" dirty="0"/>
              <a:t>Encryption</a:t>
            </a:r>
            <a:r>
              <a:rPr lang="en-US" sz="1800" dirty="0"/>
              <a:t> involves the use of algorithms to transform data into a form that can only be read by someone with the appropriate decryption key. Encryption can be used to protect data it is transmitted over a network, or to protect data when it is stored on a device.</a:t>
            </a:r>
          </a:p>
          <a:p>
            <a:r>
              <a:rPr lang="en-US" sz="1800" b="1" dirty="0"/>
              <a:t>Digital signature: </a:t>
            </a:r>
            <a:r>
              <a:rPr lang="en-US" sz="1800" b="1" u="sng" dirty="0"/>
              <a:t>Digital Signature</a:t>
            </a:r>
            <a:r>
              <a:rPr lang="en-US" sz="1800" dirty="0"/>
              <a:t> is a security mechanism that involves the use of cryptographic techniques to create a unique, verifiable identifier for a digital document or message, which can be used to ensure the authenticity and integrity of the document or message.</a:t>
            </a:r>
          </a:p>
          <a:p>
            <a:r>
              <a:rPr lang="en-US" sz="1800" b="1" dirty="0"/>
              <a:t>Traffic padding: </a:t>
            </a:r>
            <a:r>
              <a:rPr lang="en-US" sz="1800" dirty="0"/>
              <a:t>Traffic Padding is a technique used to add extra data to a network traffic stream in an attempt to obscure the true content of the traffic and make it more difficult to analyze.</a:t>
            </a:r>
          </a:p>
          <a:p>
            <a:r>
              <a:rPr lang="en-US" sz="1800" b="1" dirty="0"/>
              <a:t>Routing control: </a:t>
            </a:r>
            <a:r>
              <a:rPr lang="en-US" sz="1800" dirty="0"/>
              <a:t>Routing Control allows the selection of specific physically secure routes for specific data transmission and enables routing changes, particularly when a gap in security is suspected.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a:extLst>
              <a:ext uri="{FF2B5EF4-FFF2-40B4-BE49-F238E27FC236}">
                <a16:creationId xmlns:a16="http://schemas.microsoft.com/office/drawing/2014/main" id="{DADD55F7-4255-48B2-A5E1-CF99DEBDC2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3E61A5BF-81DD-43E0-8ED5-ACD53454BBC6}" type="slidenum">
              <a:rPr lang="en-US" altLang="en-US" sz="1400" smtClean="0"/>
              <a:pPr>
                <a:spcBef>
                  <a:spcPct val="0"/>
                </a:spcBef>
                <a:buFontTx/>
                <a:buNone/>
              </a:pPr>
              <a:t>52</a:t>
            </a:fld>
            <a:endParaRPr lang="en-US" altLang="en-US" sz="1400"/>
          </a:p>
        </p:txBody>
      </p:sp>
      <p:sp>
        <p:nvSpPr>
          <p:cNvPr id="56322" name="Rectangle 2">
            <a:extLst>
              <a:ext uri="{FF2B5EF4-FFF2-40B4-BE49-F238E27FC236}">
                <a16:creationId xmlns:a16="http://schemas.microsoft.com/office/drawing/2014/main" id="{6C56592A-B5AB-491C-9471-9131AF59824E}"/>
              </a:ext>
            </a:extLst>
          </p:cNvPr>
          <p:cNvSpPr>
            <a:spLocks noGrp="1" noChangeArrowheads="1"/>
          </p:cNvSpPr>
          <p:nvPr>
            <p:ph type="title"/>
          </p:nvPr>
        </p:nvSpPr>
        <p:spPr/>
        <p:txBody>
          <a:bodyPr/>
          <a:lstStyle/>
          <a:p>
            <a:pPr>
              <a:defRPr/>
            </a:pPr>
            <a:r>
              <a:rPr lang="en-US" sz="4000" b="1" dirty="0">
                <a:effectLst>
                  <a:outerShdw blurRad="38100" dist="38100" dir="2700000" algn="tl">
                    <a:srgbClr val="DDDDDD"/>
                  </a:outerShdw>
                </a:effectLst>
                <a:latin typeface="+mn-lt"/>
                <a:ea typeface="ＭＳ Ｐゴシック" charset="0"/>
                <a:cs typeface="+mj-cs"/>
              </a:rPr>
              <a:t>Model for Network Security</a:t>
            </a:r>
            <a:endParaRPr lang="en-AU" sz="4000" b="1" dirty="0">
              <a:effectLst>
                <a:outerShdw blurRad="38100" dist="38100" dir="2700000" algn="tl">
                  <a:srgbClr val="DDDDDD"/>
                </a:outerShdw>
              </a:effectLst>
              <a:latin typeface="+mn-lt"/>
              <a:ea typeface="ＭＳ Ｐゴシック" charset="0"/>
              <a:cs typeface="+mj-cs"/>
            </a:endParaRPr>
          </a:p>
        </p:txBody>
      </p:sp>
      <p:pic>
        <p:nvPicPr>
          <p:cNvPr id="36868" name="Picture 3">
            <a:extLst>
              <a:ext uri="{FF2B5EF4-FFF2-40B4-BE49-F238E27FC236}">
                <a16:creationId xmlns:a16="http://schemas.microsoft.com/office/drawing/2014/main" id="{2A495EE9-57AE-40B9-8FFA-43FECE7D5F48}"/>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79388" y="1712913"/>
            <a:ext cx="8856662" cy="4689475"/>
          </a:xfr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0ABD4D6D-4379-4090-A3E5-84C6DD79C8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A8CB3089-1029-44FC-B026-7B597D1D6BC2}" type="slidenum">
              <a:rPr lang="en-US" altLang="en-US" sz="1400" smtClean="0"/>
              <a:pPr>
                <a:spcBef>
                  <a:spcPct val="0"/>
                </a:spcBef>
                <a:buFontTx/>
                <a:buNone/>
              </a:pPr>
              <a:t>53</a:t>
            </a:fld>
            <a:endParaRPr lang="en-US" altLang="en-US" sz="1400"/>
          </a:p>
        </p:txBody>
      </p:sp>
      <p:sp>
        <p:nvSpPr>
          <p:cNvPr id="58370" name="Rectangle 2">
            <a:extLst>
              <a:ext uri="{FF2B5EF4-FFF2-40B4-BE49-F238E27FC236}">
                <a16:creationId xmlns:a16="http://schemas.microsoft.com/office/drawing/2014/main" id="{FAAF5044-F143-4ABC-B8D0-70BD754E3907}"/>
              </a:ext>
            </a:extLst>
          </p:cNvPr>
          <p:cNvSpPr>
            <a:spLocks noGrp="1" noChangeArrowheads="1"/>
          </p:cNvSpPr>
          <p:nvPr>
            <p:ph type="title"/>
          </p:nvPr>
        </p:nvSpPr>
        <p:spPr/>
        <p:txBody>
          <a:bodyPr/>
          <a:lstStyle/>
          <a:p>
            <a:pPr>
              <a:defRPr/>
            </a:pPr>
            <a:r>
              <a:rPr lang="en-US" sz="4000" b="1" dirty="0">
                <a:effectLst>
                  <a:outerShdw blurRad="38100" dist="38100" dir="2700000" algn="tl">
                    <a:srgbClr val="DDDDDD"/>
                  </a:outerShdw>
                </a:effectLst>
                <a:latin typeface="+mn-lt"/>
                <a:ea typeface="ＭＳ Ｐゴシック" charset="0"/>
                <a:cs typeface="+mj-cs"/>
              </a:rPr>
              <a:t>Model for Network Security</a:t>
            </a:r>
            <a:endParaRPr lang="en-AU" sz="4000" b="1" dirty="0">
              <a:effectLst>
                <a:outerShdw blurRad="38100" dist="38100" dir="2700000" algn="tl">
                  <a:srgbClr val="DDDDDD"/>
                </a:outerShdw>
              </a:effectLst>
              <a:latin typeface="+mn-lt"/>
              <a:ea typeface="ＭＳ Ｐゴシック" charset="0"/>
              <a:cs typeface="+mj-cs"/>
            </a:endParaRPr>
          </a:p>
        </p:txBody>
      </p:sp>
      <p:sp>
        <p:nvSpPr>
          <p:cNvPr id="38916" name="Rectangle 3">
            <a:extLst>
              <a:ext uri="{FF2B5EF4-FFF2-40B4-BE49-F238E27FC236}">
                <a16:creationId xmlns:a16="http://schemas.microsoft.com/office/drawing/2014/main" id="{B70FF9AF-8E5D-407E-872E-8531388A3F64}"/>
              </a:ext>
            </a:extLst>
          </p:cNvPr>
          <p:cNvSpPr>
            <a:spLocks noGrp="1" noChangeArrowheads="1"/>
          </p:cNvSpPr>
          <p:nvPr>
            <p:ph type="body" idx="1"/>
          </p:nvPr>
        </p:nvSpPr>
        <p:spPr>
          <a:xfrm>
            <a:off x="685800" y="1773238"/>
            <a:ext cx="7772400" cy="4322762"/>
          </a:xfrm>
        </p:spPr>
        <p:txBody>
          <a:bodyPr/>
          <a:lstStyle/>
          <a:p>
            <a:pPr marL="609600" indent="-609600">
              <a:lnSpc>
                <a:spcPct val="90000"/>
              </a:lnSpc>
              <a:buFontTx/>
              <a:buNone/>
            </a:pPr>
            <a:r>
              <a:rPr lang="en-AU" altLang="zh-CN" dirty="0">
                <a:ea typeface="SimSun" panose="02010600030101010101" pitchFamily="2" charset="-122"/>
              </a:rPr>
              <a:t>U</a:t>
            </a:r>
            <a:r>
              <a:rPr lang="en-AU" altLang="en-US" dirty="0"/>
              <a:t>sing this model requires us to: </a:t>
            </a:r>
          </a:p>
          <a:p>
            <a:pPr marL="990600" lvl="1" indent="-533400">
              <a:lnSpc>
                <a:spcPct val="90000"/>
              </a:lnSpc>
              <a:buFont typeface="Times" panose="02020603050405020304" pitchFamily="18" charset="0"/>
              <a:buAutoNum type="arabicPeriod"/>
            </a:pPr>
            <a:r>
              <a:rPr lang="en-AU" altLang="en-US" dirty="0"/>
              <a:t>design a suitable algorithm for the security transformation (message de/encryption) </a:t>
            </a:r>
          </a:p>
          <a:p>
            <a:pPr marL="990600" lvl="1" indent="-533400">
              <a:lnSpc>
                <a:spcPct val="90000"/>
              </a:lnSpc>
              <a:buFont typeface="Times" panose="02020603050405020304" pitchFamily="18" charset="0"/>
              <a:buAutoNum type="arabicPeriod"/>
            </a:pPr>
            <a:r>
              <a:rPr lang="en-AU" altLang="en-US" dirty="0"/>
              <a:t>generate the secret information (keys) used by the algorithm </a:t>
            </a:r>
          </a:p>
          <a:p>
            <a:pPr marL="990600" lvl="1" indent="-533400">
              <a:lnSpc>
                <a:spcPct val="90000"/>
              </a:lnSpc>
              <a:buFont typeface="Times" panose="02020603050405020304" pitchFamily="18" charset="0"/>
              <a:buAutoNum type="arabicPeriod"/>
            </a:pPr>
            <a:r>
              <a:rPr lang="en-AU" altLang="en-US" dirty="0"/>
              <a:t>develop methods to distribute and share the secret information (keys) </a:t>
            </a:r>
          </a:p>
          <a:p>
            <a:pPr marL="990600" lvl="1" indent="-533400">
              <a:lnSpc>
                <a:spcPct val="90000"/>
              </a:lnSpc>
              <a:buFont typeface="Times" panose="02020603050405020304" pitchFamily="18" charset="0"/>
              <a:buAutoNum type="arabicPeriod"/>
            </a:pPr>
            <a:r>
              <a:rPr lang="en-AU" altLang="en-US" dirty="0"/>
              <a:t>specify a protocol enabling the principals to use the transformation and secret information for a security service (e.g. </a:t>
            </a:r>
            <a:r>
              <a:rPr lang="en-AU" altLang="en-US" dirty="0" err="1"/>
              <a:t>ssh</a:t>
            </a:r>
            <a:r>
              <a:rPr lang="en-AU" altLang="en-US"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E5C2CE38-449C-4AB3-81F0-5A2C9C38EC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2D54A584-D386-4D79-AFAB-F956104BE83A}" type="slidenum">
              <a:rPr lang="en-US" altLang="en-US" sz="1400" smtClean="0"/>
              <a:pPr>
                <a:spcBef>
                  <a:spcPct val="0"/>
                </a:spcBef>
                <a:buFontTx/>
                <a:buNone/>
              </a:pPr>
              <a:t>54</a:t>
            </a:fld>
            <a:endParaRPr lang="en-US" altLang="en-US" sz="1400"/>
          </a:p>
        </p:txBody>
      </p:sp>
      <p:sp>
        <p:nvSpPr>
          <p:cNvPr id="60418" name="Rectangle 2">
            <a:extLst>
              <a:ext uri="{FF2B5EF4-FFF2-40B4-BE49-F238E27FC236}">
                <a16:creationId xmlns:a16="http://schemas.microsoft.com/office/drawing/2014/main" id="{DC923860-D853-4BD6-9774-81044D01716A}"/>
              </a:ext>
            </a:extLst>
          </p:cNvPr>
          <p:cNvSpPr>
            <a:spLocks noGrp="1" noChangeArrowheads="1"/>
          </p:cNvSpPr>
          <p:nvPr>
            <p:ph type="title"/>
          </p:nvPr>
        </p:nvSpPr>
        <p:spPr>
          <a:xfrm>
            <a:off x="107950" y="476250"/>
            <a:ext cx="8893175" cy="874713"/>
          </a:xfrm>
        </p:spPr>
        <p:txBody>
          <a:bodyPr/>
          <a:lstStyle/>
          <a:p>
            <a:pPr>
              <a:defRPr/>
            </a:pPr>
            <a:r>
              <a:rPr lang="en-US" sz="3800" b="1">
                <a:effectLst>
                  <a:outerShdw blurRad="38100" dist="38100" dir="2700000" algn="tl">
                    <a:srgbClr val="DDDDDD"/>
                  </a:outerShdw>
                </a:effectLst>
                <a:latin typeface="Comic Sans MS" charset="0"/>
                <a:ea typeface="ＭＳ Ｐゴシック" charset="0"/>
                <a:cs typeface="+mj-cs"/>
              </a:rPr>
              <a:t>Model for Network Access Security</a:t>
            </a:r>
            <a:endParaRPr lang="en-AU" sz="3800" b="1">
              <a:effectLst>
                <a:outerShdw blurRad="38100" dist="38100" dir="2700000" algn="tl">
                  <a:srgbClr val="DDDDDD"/>
                </a:outerShdw>
              </a:effectLst>
              <a:latin typeface="Comic Sans MS" charset="0"/>
              <a:ea typeface="ＭＳ Ｐゴシック" charset="0"/>
              <a:cs typeface="+mj-cs"/>
            </a:endParaRPr>
          </a:p>
        </p:txBody>
      </p:sp>
      <p:pic>
        <p:nvPicPr>
          <p:cNvPr id="40964" name="Picture 3">
            <a:extLst>
              <a:ext uri="{FF2B5EF4-FFF2-40B4-BE49-F238E27FC236}">
                <a16:creationId xmlns:a16="http://schemas.microsoft.com/office/drawing/2014/main" id="{66507E8F-C331-4145-A6CD-7F7213D0995B}"/>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68313" y="1773238"/>
            <a:ext cx="8229600" cy="4525962"/>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4A047171-5537-446A-B343-FE41CDEEA4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4C6AF120-C18D-4ED4-9296-5D0E047A7623}" type="slidenum">
              <a:rPr lang="en-US" altLang="en-US" sz="1400" smtClean="0"/>
              <a:pPr>
                <a:spcBef>
                  <a:spcPct val="0"/>
                </a:spcBef>
                <a:buFontTx/>
                <a:buNone/>
              </a:pPr>
              <a:t>55</a:t>
            </a:fld>
            <a:endParaRPr lang="en-US" altLang="en-US" sz="1400"/>
          </a:p>
        </p:txBody>
      </p:sp>
      <p:sp>
        <p:nvSpPr>
          <p:cNvPr id="62466" name="Rectangle 2">
            <a:extLst>
              <a:ext uri="{FF2B5EF4-FFF2-40B4-BE49-F238E27FC236}">
                <a16:creationId xmlns:a16="http://schemas.microsoft.com/office/drawing/2014/main" id="{FF790756-D958-4216-990E-A2B9F63EF962}"/>
              </a:ext>
            </a:extLst>
          </p:cNvPr>
          <p:cNvSpPr>
            <a:spLocks noGrp="1" noChangeArrowheads="1"/>
          </p:cNvSpPr>
          <p:nvPr>
            <p:ph type="title"/>
          </p:nvPr>
        </p:nvSpPr>
        <p:spPr>
          <a:xfrm>
            <a:off x="250825" y="609600"/>
            <a:ext cx="8713788" cy="1143000"/>
          </a:xfrm>
        </p:spPr>
        <p:txBody>
          <a:bodyPr/>
          <a:lstStyle/>
          <a:p>
            <a:pPr>
              <a:defRPr/>
            </a:pPr>
            <a:r>
              <a:rPr lang="en-US" sz="3800" b="1">
                <a:effectLst>
                  <a:outerShdw blurRad="38100" dist="38100" dir="2700000" algn="tl">
                    <a:srgbClr val="DDDDDD"/>
                  </a:outerShdw>
                </a:effectLst>
                <a:latin typeface="Comic Sans MS" charset="0"/>
                <a:ea typeface="ＭＳ Ｐゴシック" charset="0"/>
                <a:cs typeface="+mj-cs"/>
              </a:rPr>
              <a:t>Model for Network Access Security</a:t>
            </a:r>
            <a:endParaRPr lang="en-AU" sz="3800" b="1">
              <a:effectLst>
                <a:outerShdw blurRad="38100" dist="38100" dir="2700000" algn="tl">
                  <a:srgbClr val="DDDDDD"/>
                </a:outerShdw>
              </a:effectLst>
              <a:latin typeface="Comic Sans MS" charset="0"/>
              <a:ea typeface="ＭＳ Ｐゴシック" charset="0"/>
              <a:cs typeface="+mj-cs"/>
            </a:endParaRPr>
          </a:p>
        </p:txBody>
      </p:sp>
      <p:sp>
        <p:nvSpPr>
          <p:cNvPr id="43012" name="Rectangle 3">
            <a:extLst>
              <a:ext uri="{FF2B5EF4-FFF2-40B4-BE49-F238E27FC236}">
                <a16:creationId xmlns:a16="http://schemas.microsoft.com/office/drawing/2014/main" id="{CBAF375B-4D6B-4B75-B53C-A6966F445962}"/>
              </a:ext>
            </a:extLst>
          </p:cNvPr>
          <p:cNvSpPr>
            <a:spLocks noGrp="1" noChangeArrowheads="1"/>
          </p:cNvSpPr>
          <p:nvPr>
            <p:ph type="body" idx="1"/>
          </p:nvPr>
        </p:nvSpPr>
        <p:spPr>
          <a:xfrm>
            <a:off x="685800" y="1700213"/>
            <a:ext cx="7772400" cy="4395787"/>
          </a:xfrm>
        </p:spPr>
        <p:txBody>
          <a:bodyPr/>
          <a:lstStyle/>
          <a:p>
            <a:pPr marL="609600" indent="-609600">
              <a:lnSpc>
                <a:spcPct val="90000"/>
              </a:lnSpc>
              <a:buFontTx/>
              <a:buNone/>
            </a:pPr>
            <a:r>
              <a:rPr lang="en-AU" altLang="zh-CN">
                <a:ea typeface="SimSun" panose="02010600030101010101" pitchFamily="2" charset="-122"/>
              </a:rPr>
              <a:t>U</a:t>
            </a:r>
            <a:r>
              <a:rPr lang="en-AU" altLang="en-US"/>
              <a:t>sing this model requires us to</a:t>
            </a:r>
            <a:r>
              <a:rPr lang="en-AU" altLang="zh-CN">
                <a:ea typeface="SimSun" panose="02010600030101010101" pitchFamily="2" charset="-122"/>
              </a:rPr>
              <a:t> implement</a:t>
            </a:r>
            <a:r>
              <a:rPr lang="en-AU" altLang="en-US"/>
              <a:t>: </a:t>
            </a:r>
          </a:p>
          <a:p>
            <a:pPr marL="990600" lvl="1" indent="-533400">
              <a:lnSpc>
                <a:spcPct val="90000"/>
              </a:lnSpc>
              <a:buFont typeface="Times" panose="02020603050405020304" pitchFamily="18" charset="0"/>
              <a:buAutoNum type="arabicPeriod"/>
            </a:pPr>
            <a:r>
              <a:rPr lang="en-AU" altLang="zh-CN">
                <a:ea typeface="SimSun" panose="02010600030101010101" pitchFamily="2" charset="-122"/>
              </a:rPr>
              <a:t>Authentication</a:t>
            </a:r>
          </a:p>
          <a:p>
            <a:pPr marL="1371600" lvl="2" indent="-457200">
              <a:lnSpc>
                <a:spcPct val="90000"/>
              </a:lnSpc>
              <a:buFont typeface="Wingdings" panose="05000000000000000000" pitchFamily="2" charset="2"/>
              <a:buChar char="Ø"/>
            </a:pPr>
            <a:r>
              <a:rPr lang="en-AU" altLang="en-US"/>
              <a:t>select appropriate gatekeeper functions to identify users </a:t>
            </a:r>
          </a:p>
          <a:p>
            <a:pPr marL="990600" lvl="1" indent="-533400">
              <a:lnSpc>
                <a:spcPct val="90000"/>
              </a:lnSpc>
              <a:buFont typeface="Times" panose="02020603050405020304" pitchFamily="18" charset="0"/>
              <a:buAutoNum type="arabicPeriod"/>
            </a:pPr>
            <a:r>
              <a:rPr lang="en-AU" altLang="zh-CN">
                <a:ea typeface="SimSun" panose="02010600030101010101" pitchFamily="2" charset="-122"/>
              </a:rPr>
              <a:t>Authorization</a:t>
            </a:r>
          </a:p>
          <a:p>
            <a:pPr marL="1371600" lvl="2" indent="-457200">
              <a:lnSpc>
                <a:spcPct val="90000"/>
              </a:lnSpc>
              <a:buFont typeface="Wingdings" panose="05000000000000000000" pitchFamily="2" charset="2"/>
              <a:buChar char="Ø"/>
            </a:pPr>
            <a:r>
              <a:rPr lang="en-AU" altLang="en-US"/>
              <a:t>implement security controls to ensure only authori</a:t>
            </a:r>
            <a:r>
              <a:rPr lang="en-AU" altLang="zh-CN">
                <a:ea typeface="SimSun" panose="02010600030101010101" pitchFamily="2" charset="-122"/>
              </a:rPr>
              <a:t>z</a:t>
            </a:r>
            <a:r>
              <a:rPr lang="en-AU" altLang="en-US"/>
              <a:t>ed users access designated information or resources </a:t>
            </a:r>
          </a:p>
          <a:p>
            <a:pPr marL="609600" indent="-609600">
              <a:lnSpc>
                <a:spcPct val="90000"/>
              </a:lnSpc>
              <a:buFontTx/>
              <a:buNone/>
            </a:pPr>
            <a:r>
              <a:rPr lang="en-AU" altLang="zh-CN">
                <a:ea typeface="SimSun" panose="02010600030101010101" pitchFamily="2" charset="-122"/>
              </a:rPr>
              <a:t>	T</a:t>
            </a:r>
            <a:r>
              <a:rPr lang="en-AU" altLang="en-US"/>
              <a:t>rusted computer systems may be useful to</a:t>
            </a:r>
            <a:r>
              <a:rPr lang="en-AU" altLang="zh-CN">
                <a:ea typeface="SimSun" panose="02010600030101010101" pitchFamily="2" charset="-122"/>
              </a:rPr>
              <a:t> </a:t>
            </a:r>
            <a:r>
              <a:rPr lang="en-AU" altLang="en-US"/>
              <a:t>help implement this model </a:t>
            </a:r>
          </a:p>
          <a:p>
            <a:pPr marL="609600" indent="-609600">
              <a:lnSpc>
                <a:spcPct val="90000"/>
              </a:lnSpc>
              <a:buFontTx/>
              <a:buNone/>
            </a:pPr>
            <a:endParaRPr lang="en-AU"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a:extLst>
              <a:ext uri="{FF2B5EF4-FFF2-40B4-BE49-F238E27FC236}">
                <a16:creationId xmlns:a16="http://schemas.microsoft.com/office/drawing/2014/main" id="{F2522F5B-2A83-4AEB-B981-E5480E4FB1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A1FACD59-0A24-43E5-AE09-324963E7DCB4}" type="slidenum">
              <a:rPr lang="en-US" altLang="en-US" sz="1400" smtClean="0"/>
              <a:pPr>
                <a:spcBef>
                  <a:spcPct val="0"/>
                </a:spcBef>
                <a:buFontTx/>
                <a:buNone/>
              </a:pPr>
              <a:t>56</a:t>
            </a:fld>
            <a:endParaRPr lang="en-US" altLang="en-US" sz="1400"/>
          </a:p>
        </p:txBody>
      </p:sp>
      <p:sp>
        <p:nvSpPr>
          <p:cNvPr id="15362" name="Rectangle 2">
            <a:extLst>
              <a:ext uri="{FF2B5EF4-FFF2-40B4-BE49-F238E27FC236}">
                <a16:creationId xmlns:a16="http://schemas.microsoft.com/office/drawing/2014/main" id="{999D1B27-0303-44E1-9363-009A176A792B}"/>
              </a:ext>
            </a:extLst>
          </p:cNvPr>
          <p:cNvSpPr>
            <a:spLocks noGrp="1" noChangeArrowheads="1"/>
          </p:cNvSpPr>
          <p:nvPr>
            <p:ph type="title"/>
          </p:nvPr>
        </p:nvSpPr>
        <p:spPr/>
        <p:txBody>
          <a:bodyPr/>
          <a:lstStyle/>
          <a:p>
            <a:pPr>
              <a:defRPr/>
            </a:pPr>
            <a:r>
              <a:rPr lang="en-US" b="1" dirty="0">
                <a:effectLst>
                  <a:outerShdw blurRad="38100" dist="38100" dir="2700000" algn="tl">
                    <a:srgbClr val="DDDDDD"/>
                  </a:outerShdw>
                </a:effectLst>
                <a:ea typeface="ＭＳ Ｐゴシック" charset="0"/>
                <a:cs typeface="+mj-cs"/>
              </a:rPr>
              <a:t>Methods of Defense</a:t>
            </a:r>
            <a:endParaRPr lang="en-US" dirty="0">
              <a:ea typeface="ＭＳ Ｐゴシック" charset="0"/>
              <a:cs typeface="+mj-cs"/>
            </a:endParaRPr>
          </a:p>
        </p:txBody>
      </p:sp>
      <p:sp>
        <p:nvSpPr>
          <p:cNvPr id="45060" name="Rectangle 3">
            <a:extLst>
              <a:ext uri="{FF2B5EF4-FFF2-40B4-BE49-F238E27FC236}">
                <a16:creationId xmlns:a16="http://schemas.microsoft.com/office/drawing/2014/main" id="{CF68B626-B566-47E6-9951-949B17003367}"/>
              </a:ext>
            </a:extLst>
          </p:cNvPr>
          <p:cNvSpPr>
            <a:spLocks noGrp="1" noChangeArrowheads="1"/>
          </p:cNvSpPr>
          <p:nvPr>
            <p:ph type="body" idx="1"/>
          </p:nvPr>
        </p:nvSpPr>
        <p:spPr>
          <a:xfrm>
            <a:off x="685800" y="1773238"/>
            <a:ext cx="7989888" cy="4535487"/>
          </a:xfrm>
        </p:spPr>
        <p:txBody>
          <a:bodyPr/>
          <a:lstStyle/>
          <a:p>
            <a:pPr>
              <a:lnSpc>
                <a:spcPct val="80000"/>
              </a:lnSpc>
            </a:pPr>
            <a:r>
              <a:rPr lang="en-US" altLang="en-US" sz="2800" dirty="0">
                <a:latin typeface="+mj-lt"/>
              </a:rPr>
              <a:t>Encryption</a:t>
            </a:r>
          </a:p>
          <a:p>
            <a:pPr>
              <a:lnSpc>
                <a:spcPct val="80000"/>
              </a:lnSpc>
            </a:pPr>
            <a:r>
              <a:rPr lang="en-US" altLang="en-US" sz="2800" dirty="0">
                <a:latin typeface="+mj-lt"/>
              </a:rPr>
              <a:t>Software Controls</a:t>
            </a:r>
            <a:endParaRPr lang="en-US" altLang="zh-CN" sz="2800" dirty="0">
              <a:latin typeface="+mj-lt"/>
              <a:ea typeface="SimSun" panose="02010600030101010101" pitchFamily="2" charset="-122"/>
            </a:endParaRPr>
          </a:p>
          <a:p>
            <a:pPr lvl="1">
              <a:lnSpc>
                <a:spcPct val="80000"/>
              </a:lnSpc>
            </a:pPr>
            <a:r>
              <a:rPr lang="en-US" altLang="zh-CN" sz="2400" dirty="0">
                <a:latin typeface="+mj-lt"/>
                <a:ea typeface="SimSun" panose="02010600030101010101" pitchFamily="2" charset="-122"/>
              </a:rPr>
              <a:t>Limit a</a:t>
            </a:r>
            <a:r>
              <a:rPr lang="en-US" altLang="en-US" sz="2400" dirty="0">
                <a:latin typeface="+mj-lt"/>
              </a:rPr>
              <a:t>ccess in a database</a:t>
            </a:r>
            <a:r>
              <a:rPr lang="en-US" altLang="zh-CN" sz="2400" dirty="0">
                <a:latin typeface="+mj-lt"/>
                <a:ea typeface="SimSun" panose="02010600030101010101" pitchFamily="2" charset="-122"/>
              </a:rPr>
              <a:t> or</a:t>
            </a:r>
            <a:r>
              <a:rPr lang="en-US" altLang="en-US" sz="2400" dirty="0">
                <a:latin typeface="+mj-lt"/>
              </a:rPr>
              <a:t> in operating systems</a:t>
            </a:r>
            <a:endParaRPr lang="en-US" altLang="zh-CN" sz="2400" dirty="0">
              <a:latin typeface="+mj-lt"/>
              <a:ea typeface="SimSun" panose="02010600030101010101" pitchFamily="2" charset="-122"/>
            </a:endParaRPr>
          </a:p>
          <a:p>
            <a:pPr lvl="1">
              <a:lnSpc>
                <a:spcPct val="80000"/>
              </a:lnSpc>
            </a:pPr>
            <a:r>
              <a:rPr lang="en-US" altLang="zh-CN" sz="2400" dirty="0">
                <a:latin typeface="+mj-lt"/>
                <a:ea typeface="SimSun" panose="02010600030101010101" pitchFamily="2" charset="-122"/>
              </a:rPr>
              <a:t>P</a:t>
            </a:r>
            <a:r>
              <a:rPr lang="en-US" altLang="en-US" sz="2400" dirty="0">
                <a:latin typeface="+mj-lt"/>
              </a:rPr>
              <a:t>rotect each user from other users</a:t>
            </a:r>
          </a:p>
          <a:p>
            <a:pPr>
              <a:lnSpc>
                <a:spcPct val="80000"/>
              </a:lnSpc>
            </a:pPr>
            <a:r>
              <a:rPr lang="en-US" altLang="en-US" sz="2800" dirty="0">
                <a:latin typeface="+mj-lt"/>
              </a:rPr>
              <a:t>Hardware Controls</a:t>
            </a:r>
            <a:endParaRPr lang="en-US" altLang="zh-CN" sz="2800" dirty="0">
              <a:latin typeface="+mj-lt"/>
              <a:ea typeface="SimSun" panose="02010600030101010101" pitchFamily="2" charset="-122"/>
            </a:endParaRPr>
          </a:p>
          <a:p>
            <a:pPr lvl="1">
              <a:lnSpc>
                <a:spcPct val="80000"/>
              </a:lnSpc>
            </a:pPr>
            <a:r>
              <a:rPr lang="en-US" altLang="zh-CN" sz="2400" dirty="0">
                <a:latin typeface="+mj-lt"/>
                <a:ea typeface="SimSun" panose="02010600030101010101" pitchFamily="2" charset="-122"/>
              </a:rPr>
              <a:t>S</a:t>
            </a:r>
            <a:r>
              <a:rPr lang="en-US" altLang="en-US" sz="2400" dirty="0">
                <a:latin typeface="+mj-lt"/>
              </a:rPr>
              <a:t>martcard</a:t>
            </a:r>
            <a:r>
              <a:rPr lang="en-US" altLang="zh-CN" sz="2400" dirty="0">
                <a:latin typeface="+mj-lt"/>
                <a:ea typeface="SimSun" panose="02010600030101010101" pitchFamily="2" charset="-122"/>
              </a:rPr>
              <a:t> (ICC, </a:t>
            </a:r>
            <a:r>
              <a:rPr lang="en-US" altLang="en-US" sz="2400" dirty="0">
                <a:latin typeface="+mj-lt"/>
              </a:rPr>
              <a:t>used for digital signature and secure identification</a:t>
            </a:r>
            <a:r>
              <a:rPr lang="en-US" altLang="zh-CN" sz="2400" dirty="0">
                <a:latin typeface="+mj-lt"/>
                <a:ea typeface="SimSun" panose="02010600030101010101" pitchFamily="2" charset="-122"/>
              </a:rPr>
              <a:t>)</a:t>
            </a:r>
            <a:endParaRPr lang="en-US" altLang="en-US" sz="2400" dirty="0">
              <a:latin typeface="+mj-lt"/>
            </a:endParaRPr>
          </a:p>
          <a:p>
            <a:pPr>
              <a:lnSpc>
                <a:spcPct val="80000"/>
              </a:lnSpc>
            </a:pPr>
            <a:r>
              <a:rPr lang="en-US" altLang="en-US" sz="2800" dirty="0">
                <a:latin typeface="+mj-lt"/>
              </a:rPr>
              <a:t>Policies</a:t>
            </a:r>
            <a:endParaRPr lang="en-US" altLang="zh-CN" sz="2800" dirty="0">
              <a:latin typeface="+mj-lt"/>
              <a:ea typeface="SimSun" panose="02010600030101010101" pitchFamily="2" charset="-122"/>
            </a:endParaRPr>
          </a:p>
          <a:p>
            <a:pPr lvl="1">
              <a:lnSpc>
                <a:spcPct val="80000"/>
              </a:lnSpc>
            </a:pPr>
            <a:r>
              <a:rPr lang="en-US" altLang="zh-CN" sz="2400" dirty="0">
                <a:latin typeface="+mj-lt"/>
                <a:ea typeface="SimSun" panose="02010600030101010101" pitchFamily="2" charset="-122"/>
              </a:rPr>
              <a:t>F</a:t>
            </a:r>
            <a:r>
              <a:rPr lang="en-US" altLang="en-US" sz="2400" dirty="0">
                <a:latin typeface="+mj-lt"/>
              </a:rPr>
              <a:t>requent changes of passwords</a:t>
            </a:r>
          </a:p>
          <a:p>
            <a:pPr>
              <a:lnSpc>
                <a:spcPct val="80000"/>
              </a:lnSpc>
            </a:pPr>
            <a:r>
              <a:rPr lang="en-US" altLang="en-US" sz="2800" dirty="0">
                <a:latin typeface="+mj-lt"/>
              </a:rPr>
              <a:t>Physical Controls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a:extLst>
              <a:ext uri="{FF2B5EF4-FFF2-40B4-BE49-F238E27FC236}">
                <a16:creationId xmlns:a16="http://schemas.microsoft.com/office/drawing/2014/main" id="{1728C4CB-13D3-4611-B8B9-DF6C61CD42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DE095EFF-6C0E-4E41-94A4-ABDFF9EBC8AB}" type="slidenum">
              <a:rPr lang="en-US" altLang="en-US" sz="1400" smtClean="0"/>
              <a:pPr>
                <a:spcBef>
                  <a:spcPct val="0"/>
                </a:spcBef>
                <a:buFontTx/>
                <a:buNone/>
              </a:pPr>
              <a:t>57</a:t>
            </a:fld>
            <a:endParaRPr lang="en-US" altLang="en-US" sz="1400"/>
          </a:p>
        </p:txBody>
      </p:sp>
      <p:sp>
        <p:nvSpPr>
          <p:cNvPr id="9218" name="Rectangle 2">
            <a:extLst>
              <a:ext uri="{FF2B5EF4-FFF2-40B4-BE49-F238E27FC236}">
                <a16:creationId xmlns:a16="http://schemas.microsoft.com/office/drawing/2014/main" id="{DE387063-36F4-49D3-938C-82586822CFD9}"/>
              </a:ext>
            </a:extLst>
          </p:cNvPr>
          <p:cNvSpPr>
            <a:spLocks noGrp="1" noChangeArrowheads="1"/>
          </p:cNvSpPr>
          <p:nvPr>
            <p:ph type="title"/>
          </p:nvPr>
        </p:nvSpPr>
        <p:spPr>
          <a:xfrm>
            <a:off x="685800" y="188913"/>
            <a:ext cx="7772400" cy="1008062"/>
          </a:xfrm>
        </p:spPr>
        <p:txBody>
          <a:bodyPr/>
          <a:lstStyle/>
          <a:p>
            <a:pPr>
              <a:defRPr/>
            </a:pPr>
            <a:r>
              <a:rPr lang="en-US" b="1">
                <a:effectLst>
                  <a:outerShdw blurRad="38100" dist="38100" dir="2700000" algn="tl">
                    <a:srgbClr val="DDDDDD"/>
                  </a:outerShdw>
                </a:effectLst>
                <a:latin typeface="Comic Sans MS" charset="0"/>
                <a:ea typeface="ＭＳ Ｐゴシック" charset="0"/>
                <a:cs typeface="+mj-cs"/>
              </a:rPr>
              <a:t>Security Services</a:t>
            </a:r>
            <a:endParaRPr lang="en-US">
              <a:ea typeface="ＭＳ Ｐゴシック" charset="0"/>
              <a:cs typeface="+mj-cs"/>
            </a:endParaRPr>
          </a:p>
        </p:txBody>
      </p:sp>
      <p:sp>
        <p:nvSpPr>
          <p:cNvPr id="30724" name="Rectangle 3">
            <a:extLst>
              <a:ext uri="{FF2B5EF4-FFF2-40B4-BE49-F238E27FC236}">
                <a16:creationId xmlns:a16="http://schemas.microsoft.com/office/drawing/2014/main" id="{AE8FCD66-7660-4AF5-86D5-F9D59C67148F}"/>
              </a:ext>
            </a:extLst>
          </p:cNvPr>
          <p:cNvSpPr>
            <a:spLocks noGrp="1" noChangeArrowheads="1"/>
          </p:cNvSpPr>
          <p:nvPr>
            <p:ph type="body" idx="1"/>
          </p:nvPr>
        </p:nvSpPr>
        <p:spPr>
          <a:xfrm>
            <a:off x="685800" y="1268413"/>
            <a:ext cx="7772400" cy="5329237"/>
          </a:xfrm>
        </p:spPr>
        <p:txBody>
          <a:bodyPr/>
          <a:lstStyle/>
          <a:p>
            <a:pPr>
              <a:lnSpc>
                <a:spcPct val="80000"/>
              </a:lnSpc>
              <a:spcAft>
                <a:spcPts val="1200"/>
              </a:spcAft>
              <a:buFontTx/>
              <a:buNone/>
            </a:pPr>
            <a:r>
              <a:rPr lang="en-US" altLang="zh-CN" sz="2000" dirty="0">
                <a:latin typeface="Comic Sans MS" panose="030F0702030302020204" pitchFamily="66" charset="0"/>
                <a:ea typeface="SimSun" panose="02010600030101010101" pitchFamily="2" charset="-122"/>
              </a:rPr>
              <a:t>X.800</a:t>
            </a:r>
          </a:p>
          <a:p>
            <a:pPr lvl="1">
              <a:lnSpc>
                <a:spcPct val="80000"/>
              </a:lnSpc>
              <a:spcAft>
                <a:spcPts val="1200"/>
              </a:spcAft>
            </a:pPr>
            <a:r>
              <a:rPr lang="en-AU" altLang="zh-CN" sz="1800" dirty="0">
                <a:ea typeface="SimSun" panose="02010600030101010101" pitchFamily="2" charset="-122"/>
              </a:rPr>
              <a:t>A</a:t>
            </a:r>
            <a:r>
              <a:rPr lang="en-AU" altLang="en-US" sz="1800" dirty="0"/>
              <a:t> service provided by a protocol layer of communicating open systems, which ensures adequate security of the systems or of data transfers</a:t>
            </a:r>
            <a:r>
              <a:rPr lang="en-US" altLang="en-US" sz="1800" dirty="0">
                <a:latin typeface="Comic Sans MS" panose="030F0702030302020204" pitchFamily="66" charset="0"/>
              </a:rPr>
              <a:t> </a:t>
            </a:r>
            <a:endParaRPr lang="en-US" altLang="zh-CN" sz="1800" dirty="0">
              <a:latin typeface="Comic Sans MS" panose="030F0702030302020204" pitchFamily="66" charset="0"/>
              <a:ea typeface="SimSun" panose="02010600030101010101" pitchFamily="2" charset="-122"/>
            </a:endParaRPr>
          </a:p>
          <a:p>
            <a:pPr>
              <a:lnSpc>
                <a:spcPct val="80000"/>
              </a:lnSpc>
              <a:spcAft>
                <a:spcPts val="1200"/>
              </a:spcAft>
            </a:pPr>
            <a:r>
              <a:rPr lang="en-US" altLang="en-US" sz="2000" dirty="0">
                <a:latin typeface="Comic Sans MS" panose="030F0702030302020204" pitchFamily="66" charset="0"/>
              </a:rPr>
              <a:t>Confidentiality (privacy)</a:t>
            </a:r>
          </a:p>
          <a:p>
            <a:pPr>
              <a:lnSpc>
                <a:spcPct val="80000"/>
              </a:lnSpc>
              <a:spcAft>
                <a:spcPts val="1200"/>
              </a:spcAft>
            </a:pPr>
            <a:r>
              <a:rPr lang="en-US" altLang="en-US" sz="2000" dirty="0">
                <a:latin typeface="Comic Sans MS" panose="030F0702030302020204" pitchFamily="66" charset="0"/>
              </a:rPr>
              <a:t>Authentication (who created or sent the data)</a:t>
            </a:r>
          </a:p>
          <a:p>
            <a:pPr>
              <a:lnSpc>
                <a:spcPct val="80000"/>
              </a:lnSpc>
              <a:spcAft>
                <a:spcPts val="1200"/>
              </a:spcAft>
            </a:pPr>
            <a:r>
              <a:rPr lang="en-US" altLang="en-US" sz="2000" dirty="0">
                <a:latin typeface="Comic Sans MS" panose="030F0702030302020204" pitchFamily="66" charset="0"/>
              </a:rPr>
              <a:t>Integrity (has not been altered)</a:t>
            </a:r>
          </a:p>
          <a:p>
            <a:pPr>
              <a:lnSpc>
                <a:spcPct val="80000"/>
              </a:lnSpc>
              <a:spcAft>
                <a:spcPts val="1200"/>
              </a:spcAft>
            </a:pPr>
            <a:r>
              <a:rPr lang="en-US" altLang="en-US" sz="2000" dirty="0">
                <a:latin typeface="Comic Sans MS" panose="030F0702030302020204" pitchFamily="66" charset="0"/>
              </a:rPr>
              <a:t>Non-repudiation (the order is final)</a:t>
            </a:r>
          </a:p>
          <a:p>
            <a:pPr>
              <a:lnSpc>
                <a:spcPct val="80000"/>
              </a:lnSpc>
              <a:spcAft>
                <a:spcPts val="1200"/>
              </a:spcAft>
            </a:pPr>
            <a:r>
              <a:rPr lang="en-US" altLang="en-US" sz="2000" dirty="0">
                <a:latin typeface="Comic Sans MS" panose="030F0702030302020204" pitchFamily="66" charset="0"/>
              </a:rPr>
              <a:t>Access control (prevent misuse of resources)</a:t>
            </a:r>
          </a:p>
          <a:p>
            <a:pPr>
              <a:lnSpc>
                <a:spcPct val="80000"/>
              </a:lnSpc>
              <a:spcAft>
                <a:spcPts val="1200"/>
              </a:spcAft>
            </a:pPr>
            <a:r>
              <a:rPr lang="en-US" altLang="en-US" sz="2000" dirty="0">
                <a:latin typeface="Comic Sans MS" panose="030F0702030302020204" pitchFamily="66" charset="0"/>
              </a:rPr>
              <a:t>Availability (permanence, non-erasure)</a:t>
            </a:r>
          </a:p>
          <a:p>
            <a:pPr lvl="1">
              <a:lnSpc>
                <a:spcPct val="80000"/>
              </a:lnSpc>
              <a:spcAft>
                <a:spcPts val="1200"/>
              </a:spcAft>
            </a:pPr>
            <a:r>
              <a:rPr lang="en-US" altLang="en-US" sz="2000" dirty="0">
                <a:latin typeface="Comic Sans MS" panose="030F0702030302020204" pitchFamily="66" charset="0"/>
              </a:rPr>
              <a:t> Denial of Service Attacks</a:t>
            </a:r>
          </a:p>
          <a:p>
            <a:pPr lvl="1">
              <a:lnSpc>
                <a:spcPct val="80000"/>
              </a:lnSpc>
              <a:spcAft>
                <a:spcPts val="1200"/>
              </a:spcAft>
            </a:pPr>
            <a:r>
              <a:rPr lang="en-US" altLang="en-US" sz="2000" dirty="0">
                <a:latin typeface="Comic Sans MS" panose="030F0702030302020204" pitchFamily="66" charset="0"/>
              </a:rPr>
              <a:t> Virus that deletes files</a:t>
            </a:r>
            <a:endParaRPr lang="en-US" altLang="en-US" sz="2400" dirty="0"/>
          </a:p>
        </p:txBody>
      </p:sp>
    </p:spTree>
    <p:extLst>
      <p:ext uri="{BB962C8B-B14F-4D97-AF65-F5344CB8AC3E}">
        <p14:creationId xmlns:p14="http://schemas.microsoft.com/office/powerpoint/2010/main" val="189495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B80EC3F4-B1EB-4BE9-9075-23780CEBF027}"/>
              </a:ext>
            </a:extLst>
          </p:cNvPr>
          <p:cNvSpPr>
            <a:spLocks noGrp="1" noChangeArrowheads="1"/>
          </p:cNvSpPr>
          <p:nvPr>
            <p:ph type="title"/>
          </p:nvPr>
        </p:nvSpPr>
        <p:spPr/>
        <p:txBody>
          <a:bodyPr/>
          <a:lstStyle/>
          <a:p>
            <a:r>
              <a:rPr lang="en-CA" altLang="en-US"/>
              <a:t>Networking devices</a:t>
            </a:r>
          </a:p>
        </p:txBody>
      </p:sp>
      <p:sp>
        <p:nvSpPr>
          <p:cNvPr id="47107" name="Content Placeholder 2">
            <a:extLst>
              <a:ext uri="{FF2B5EF4-FFF2-40B4-BE49-F238E27FC236}">
                <a16:creationId xmlns:a16="http://schemas.microsoft.com/office/drawing/2014/main" id="{3902C3A4-2DBC-4BF9-A7ED-002DE88B77E4}"/>
              </a:ext>
            </a:extLst>
          </p:cNvPr>
          <p:cNvSpPr>
            <a:spLocks noGrp="1" noChangeArrowheads="1"/>
          </p:cNvSpPr>
          <p:nvPr>
            <p:ph idx="1"/>
          </p:nvPr>
        </p:nvSpPr>
        <p:spPr/>
        <p:txBody>
          <a:bodyPr/>
          <a:lstStyle/>
          <a:p>
            <a:r>
              <a:rPr lang="en-CA" altLang="en-US"/>
              <a:t>Host:</a:t>
            </a:r>
          </a:p>
          <a:p>
            <a:pPr lvl="1"/>
            <a:r>
              <a:rPr lang="en-US" altLang="en-US" sz="2000"/>
              <a:t>Host are devices (laptops, smartphones, workstations, etc.) on the network must always be protected and in case of a penetration or an attack should be analyzed correctly to calculate damage and implement appropriate </a:t>
            </a:r>
            <a:r>
              <a:rPr lang="en-CA" altLang="en-US" sz="2000"/>
              <a:t>incident response.</a:t>
            </a:r>
          </a:p>
          <a:p>
            <a:pPr lvl="1"/>
            <a:r>
              <a:rPr lang="en-GB" altLang="en-US" sz="2000"/>
              <a:t>A host inside a network is a network element which </a:t>
            </a:r>
            <a:r>
              <a:rPr lang="en-GB" altLang="en-US" sz="2000">
                <a:solidFill>
                  <a:srgbClr val="FF0000"/>
                </a:solidFill>
              </a:rPr>
              <a:t>can be assigned an IP address</a:t>
            </a:r>
            <a:r>
              <a:rPr lang="en-GB" altLang="en-US" sz="2000"/>
              <a:t> and can communicate to other hosts using IP address which is a </a:t>
            </a:r>
            <a:r>
              <a:rPr lang="en-GB" altLang="en-US" sz="2000">
                <a:solidFill>
                  <a:srgbClr val="FF0000"/>
                </a:solidFill>
              </a:rPr>
              <a:t>unique identifier</a:t>
            </a:r>
            <a:r>
              <a:rPr lang="en-GB" altLang="en-US" sz="2000"/>
              <a:t> of a host inside a particular network. </a:t>
            </a:r>
          </a:p>
          <a:p>
            <a:pPr lvl="1"/>
            <a:endParaRPr lang="en-CA" altLang="en-US"/>
          </a:p>
        </p:txBody>
      </p:sp>
      <p:sp>
        <p:nvSpPr>
          <p:cNvPr id="47108" name="Slide Number Placeholder 3">
            <a:extLst>
              <a:ext uri="{FF2B5EF4-FFF2-40B4-BE49-F238E27FC236}">
                <a16:creationId xmlns:a16="http://schemas.microsoft.com/office/drawing/2014/main" id="{0AB94FE6-1ED8-41E4-9C17-F168A139711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1AD60F4A-0A3B-4BD5-91DB-8B1EC822E42F}" type="slidenum">
              <a:rPr lang="en-US" altLang="en-US" sz="1400" smtClean="0"/>
              <a:pPr>
                <a:spcBef>
                  <a:spcPct val="0"/>
                </a:spcBef>
                <a:buFontTx/>
                <a:buNone/>
              </a:pPr>
              <a:t>58</a:t>
            </a:fld>
            <a:endParaRPr lang="en-US" altLang="en-US"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501EC66D-6D35-493F-B3DF-AC21BA896839}"/>
              </a:ext>
            </a:extLst>
          </p:cNvPr>
          <p:cNvSpPr>
            <a:spLocks noGrp="1" noChangeArrowheads="1"/>
          </p:cNvSpPr>
          <p:nvPr>
            <p:ph type="title"/>
          </p:nvPr>
        </p:nvSpPr>
        <p:spPr>
          <a:xfrm>
            <a:off x="685800" y="190500"/>
            <a:ext cx="7772400" cy="1143000"/>
          </a:xfrm>
        </p:spPr>
        <p:txBody>
          <a:bodyPr/>
          <a:lstStyle/>
          <a:p>
            <a:r>
              <a:rPr lang="en-CA" altLang="en-US"/>
              <a:t>Hub</a:t>
            </a:r>
          </a:p>
        </p:txBody>
      </p:sp>
      <p:sp>
        <p:nvSpPr>
          <p:cNvPr id="48131" name="Content Placeholder 2">
            <a:extLst>
              <a:ext uri="{FF2B5EF4-FFF2-40B4-BE49-F238E27FC236}">
                <a16:creationId xmlns:a16="http://schemas.microsoft.com/office/drawing/2014/main" id="{525B789C-C92B-465A-B0D7-85F74AC9C5F3}"/>
              </a:ext>
            </a:extLst>
          </p:cNvPr>
          <p:cNvSpPr>
            <a:spLocks noGrp="1" noChangeArrowheads="1"/>
          </p:cNvSpPr>
          <p:nvPr>
            <p:ph idx="1"/>
          </p:nvPr>
        </p:nvSpPr>
        <p:spPr>
          <a:xfrm>
            <a:off x="685800" y="1700213"/>
            <a:ext cx="7772400" cy="4395787"/>
          </a:xfrm>
        </p:spPr>
        <p:txBody>
          <a:bodyPr/>
          <a:lstStyle/>
          <a:p>
            <a:r>
              <a:rPr lang="en-US" altLang="en-US" sz="2400"/>
              <a:t>Hub is a hardware multiport device used at the physical layer to connect multiple devices in the network.</a:t>
            </a:r>
          </a:p>
          <a:p>
            <a:r>
              <a:rPr lang="en-US" altLang="en-US" sz="2400"/>
              <a:t>Hubs are widely used to connect LANs. </a:t>
            </a:r>
          </a:p>
          <a:p>
            <a:r>
              <a:rPr lang="en-US" altLang="en-US" sz="2400"/>
              <a:t>A hub has multiple ports and it is a non-intelligent device.</a:t>
            </a:r>
          </a:p>
          <a:p>
            <a:r>
              <a:rPr lang="en-US" altLang="en-US" sz="2400"/>
              <a:t>A hub acts as a dumb switch that does not know, which data needs to be forwarded where so it broadcasts or sends the data to each port. </a:t>
            </a:r>
          </a:p>
          <a:p>
            <a:r>
              <a:rPr lang="en-US" altLang="en-US" sz="2400"/>
              <a:t>The transmission mode is half-duplex.</a:t>
            </a:r>
          </a:p>
          <a:p>
            <a:r>
              <a:rPr lang="en-US" altLang="en-US" sz="2400"/>
              <a:t>It performs frame flooding, which includes broadcast, multicast and unicast as well. </a:t>
            </a:r>
            <a:endParaRPr lang="en-CA" altLang="en-US" sz="2400"/>
          </a:p>
        </p:txBody>
      </p:sp>
      <p:sp>
        <p:nvSpPr>
          <p:cNvPr id="48132" name="Slide Number Placeholder 3">
            <a:extLst>
              <a:ext uri="{FF2B5EF4-FFF2-40B4-BE49-F238E27FC236}">
                <a16:creationId xmlns:a16="http://schemas.microsoft.com/office/drawing/2014/main" id="{3F9D543E-6E1B-4400-AD93-3A0588FF859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DF373694-ED16-40B7-8CE6-C0F60AA1109C}" type="slidenum">
              <a:rPr lang="en-US" altLang="en-US" sz="1400" smtClean="0"/>
              <a:pPr>
                <a:spcBef>
                  <a:spcPct val="0"/>
                </a:spcBef>
                <a:buFontTx/>
                <a:buNone/>
              </a:pPr>
              <a:t>59</a:t>
            </a:fld>
            <a:endParaRPr lang="en-US" altLang="en-US" sz="1400"/>
          </a:p>
        </p:txBody>
      </p:sp>
      <p:pic>
        <p:nvPicPr>
          <p:cNvPr id="48133" name="Picture 2" descr="What is hub">
            <a:extLst>
              <a:ext uri="{FF2B5EF4-FFF2-40B4-BE49-F238E27FC236}">
                <a16:creationId xmlns:a16="http://schemas.microsoft.com/office/drawing/2014/main" id="{7D1FCB8E-6DB9-45F1-B529-6DD07908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463" y="-100013"/>
            <a:ext cx="1905000" cy="190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019" y="1890454"/>
            <a:ext cx="8430491" cy="3416320"/>
          </a:xfrm>
          <a:prstGeom prst="rect">
            <a:avLst/>
          </a:prstGeom>
          <a:noFill/>
        </p:spPr>
        <p:txBody>
          <a:bodyPr wrap="square" rtlCol="0">
            <a:spAutoFit/>
          </a:bodyPr>
          <a:lstStyle/>
          <a:p>
            <a:pPr marL="214313" indent="-214313">
              <a:buFont typeface="Wingdings" panose="05000000000000000000" pitchFamily="2" charset="2"/>
              <a:buChar char="ü"/>
            </a:pPr>
            <a:r>
              <a:rPr lang="en-GB" dirty="0"/>
              <a:t>Conceptual model.</a:t>
            </a:r>
          </a:p>
          <a:p>
            <a:pPr marL="214313" indent="-214313">
              <a:buFont typeface="Wingdings" panose="05000000000000000000" pitchFamily="2" charset="2"/>
              <a:buChar char="ü"/>
            </a:pPr>
            <a:r>
              <a:rPr lang="en-GB" dirty="0"/>
              <a:t>It characterises and standardises the communication function of a telecommunication or computing system.</a:t>
            </a:r>
          </a:p>
          <a:p>
            <a:pPr marL="214313" indent="-214313">
              <a:buFont typeface="Wingdings" panose="05000000000000000000" pitchFamily="2" charset="2"/>
              <a:buChar char="ü"/>
            </a:pPr>
            <a:r>
              <a:rPr lang="en-GB" dirty="0"/>
              <a:t>The rules of communication.</a:t>
            </a:r>
          </a:p>
          <a:p>
            <a:pPr marL="214313" indent="-214313">
              <a:buFont typeface="Wingdings" panose="05000000000000000000" pitchFamily="2" charset="2"/>
              <a:buChar char="ü"/>
            </a:pPr>
            <a:r>
              <a:rPr lang="en-GB" dirty="0"/>
              <a:t>A blue print of network.</a:t>
            </a:r>
          </a:p>
          <a:p>
            <a:pPr marL="214313" indent="-214313">
              <a:buFont typeface="Wingdings" panose="05000000000000000000" pitchFamily="2" charset="2"/>
              <a:buChar char="ü"/>
            </a:pPr>
            <a:r>
              <a:rPr lang="en-GB" dirty="0"/>
              <a:t>ISO(International Organisation for Standardisation)- 1984.</a:t>
            </a:r>
          </a:p>
          <a:p>
            <a:pPr marL="214313" indent="-214313">
              <a:buFont typeface="Wingdings" panose="05000000000000000000" pitchFamily="2" charset="2"/>
              <a:buChar char="ü"/>
            </a:pPr>
            <a:r>
              <a:rPr lang="en-GB" dirty="0"/>
              <a:t>Seven layer model.</a:t>
            </a:r>
          </a:p>
          <a:p>
            <a:pPr marL="214313" indent="-214313">
              <a:buFont typeface="Wingdings" panose="05000000000000000000" pitchFamily="2" charset="2"/>
              <a:buChar char="ü"/>
            </a:pPr>
            <a:r>
              <a:rPr lang="en-GB" dirty="0"/>
              <a:t>Each layer is a package of protocol.</a:t>
            </a:r>
          </a:p>
          <a:p>
            <a:pPr marL="214313" indent="-214313">
              <a:buFont typeface="Wingdings" panose="05000000000000000000" pitchFamily="2" charset="2"/>
              <a:buChar char="ü"/>
            </a:pPr>
            <a:r>
              <a:rPr lang="en-GB" dirty="0"/>
              <a:t>Specified in ISO 7498.</a:t>
            </a:r>
          </a:p>
        </p:txBody>
      </p:sp>
      <p:sp>
        <p:nvSpPr>
          <p:cNvPr id="5" name="TextBox 4"/>
          <p:cNvSpPr txBox="1"/>
          <p:nvPr/>
        </p:nvSpPr>
        <p:spPr>
          <a:xfrm>
            <a:off x="2438401" y="1153387"/>
            <a:ext cx="4620491" cy="738664"/>
          </a:xfrm>
          <a:prstGeom prst="rect">
            <a:avLst/>
          </a:prstGeom>
          <a:noFill/>
        </p:spPr>
        <p:txBody>
          <a:bodyPr wrap="square" rtlCol="0">
            <a:spAutoFit/>
          </a:bodyPr>
          <a:lstStyle/>
          <a:p>
            <a:pPr algn="ctr"/>
            <a:r>
              <a:rPr lang="en-GB" sz="2100" b="1" u="sng" dirty="0"/>
              <a:t>OSI- OPEN SYSTEMS INTERCONNECTION</a:t>
            </a:r>
          </a:p>
        </p:txBody>
      </p:sp>
    </p:spTree>
    <p:extLst>
      <p:ext uri="{BB962C8B-B14F-4D97-AF65-F5344CB8AC3E}">
        <p14:creationId xmlns:p14="http://schemas.microsoft.com/office/powerpoint/2010/main" val="2725756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2C8895-243F-4465-8369-AD0102D845F4}"/>
              </a:ext>
            </a:extLst>
          </p:cNvPr>
          <p:cNvSpPr>
            <a:spLocks noGrp="1"/>
          </p:cNvSpPr>
          <p:nvPr>
            <p:ph idx="1"/>
          </p:nvPr>
        </p:nvSpPr>
        <p:spPr>
          <a:xfrm>
            <a:off x="215516" y="548680"/>
            <a:ext cx="8712968" cy="5534744"/>
          </a:xfrm>
        </p:spPr>
        <p:txBody>
          <a:bodyPr/>
          <a:lstStyle/>
          <a:p>
            <a:pPr marL="0" indent="0">
              <a:buFontTx/>
              <a:buNone/>
              <a:defRPr/>
            </a:pPr>
            <a:r>
              <a:rPr lang="en-US" sz="2400" b="1" dirty="0">
                <a:ea typeface="ＭＳ Ｐゴシック" charset="0"/>
              </a:rPr>
              <a:t>Advantages of Network Hubs:</a:t>
            </a:r>
          </a:p>
          <a:p>
            <a:pPr>
              <a:defRPr/>
            </a:pPr>
            <a:r>
              <a:rPr lang="en-US" sz="2400" dirty="0">
                <a:ea typeface="ＭＳ Ｐゴシック" charset="0"/>
              </a:rPr>
              <a:t>Less expensive.</a:t>
            </a:r>
          </a:p>
          <a:p>
            <a:pPr>
              <a:defRPr/>
            </a:pPr>
            <a:r>
              <a:rPr lang="en-US" sz="2400" dirty="0">
                <a:ea typeface="ＭＳ Ｐゴシック" charset="0"/>
              </a:rPr>
              <a:t>Does not impact network performance. </a:t>
            </a:r>
          </a:p>
          <a:p>
            <a:pPr>
              <a:defRPr/>
            </a:pPr>
            <a:r>
              <a:rPr lang="en-US" sz="2400" dirty="0">
                <a:ea typeface="ＭＳ Ｐゴシック" charset="0"/>
              </a:rPr>
              <a:t>Support different network media.</a:t>
            </a:r>
          </a:p>
          <a:p>
            <a:pPr>
              <a:defRPr/>
            </a:pPr>
            <a:r>
              <a:rPr lang="en-US" sz="2400" dirty="0">
                <a:ea typeface="ＭＳ Ｐゴシック" charset="0"/>
              </a:rPr>
              <a:t>Easily connects with different media.</a:t>
            </a:r>
          </a:p>
          <a:p>
            <a:pPr marL="0" indent="0">
              <a:buFontTx/>
              <a:buNone/>
              <a:defRPr/>
            </a:pPr>
            <a:r>
              <a:rPr lang="en-US" sz="2400" b="1" dirty="0">
                <a:ea typeface="ＭＳ Ｐゴシック" charset="0"/>
              </a:rPr>
              <a:t>Disadvantages of Network Hubs: </a:t>
            </a:r>
          </a:p>
          <a:p>
            <a:r>
              <a:rPr lang="en-US" sz="2000" b="1" dirty="0"/>
              <a:t>Not intelligent</a:t>
            </a:r>
          </a:p>
          <a:p>
            <a:r>
              <a:rPr lang="en-US" sz="2000" b="1" dirty="0"/>
              <a:t>Hub is everything </a:t>
            </a:r>
            <a:endParaRPr lang="en-US" sz="2000" dirty="0"/>
          </a:p>
          <a:p>
            <a:r>
              <a:rPr lang="en-US" sz="2000" b="1" dirty="0"/>
              <a:t>No filtering: </a:t>
            </a:r>
            <a:r>
              <a:rPr lang="en-US" sz="1400" dirty="0"/>
              <a:t>Hubs do not allow packet filtering. This means that any data that is being forwarded to one device will also be forwarded to all connected devices. It, however, does not forward the frame to the port of entry. Since the hub is purely hardware, it does not have a MAC address for locating the target device. </a:t>
            </a:r>
          </a:p>
          <a:p>
            <a:r>
              <a:rPr lang="en-US" sz="2000" b="1" dirty="0"/>
              <a:t>No security:</a:t>
            </a:r>
            <a:r>
              <a:rPr lang="en-US" sz="2000" dirty="0"/>
              <a:t> </a:t>
            </a:r>
            <a:r>
              <a:rPr lang="en-US" sz="1400" dirty="0"/>
              <a:t>Since the hub broadcasts messages to every port, it is not possible to send any private frame. This allows other connected ports to access your data. </a:t>
            </a:r>
          </a:p>
          <a:p>
            <a:r>
              <a:rPr lang="en-US" sz="2000" b="1" dirty="0"/>
              <a:t>Network Traffic is high</a:t>
            </a:r>
            <a:endParaRPr lang="en-US" sz="2000" dirty="0"/>
          </a:p>
          <a:p>
            <a:r>
              <a:rPr lang="en-US" sz="2000" b="1" dirty="0"/>
              <a:t>Does not use full duplex transmission mode</a:t>
            </a:r>
          </a:p>
          <a:p>
            <a:r>
              <a:rPr lang="en-US" sz="2000" b="1" dirty="0"/>
              <a:t>Cannot connect to different network architectures</a:t>
            </a:r>
            <a:endParaRPr lang="en-US" sz="2000" dirty="0"/>
          </a:p>
          <a:p>
            <a:pPr>
              <a:defRPr/>
            </a:pPr>
            <a:endParaRPr lang="en-CA" sz="2400" dirty="0">
              <a:ea typeface="ＭＳ Ｐゴシック" charset="0"/>
            </a:endParaRPr>
          </a:p>
        </p:txBody>
      </p:sp>
      <p:sp>
        <p:nvSpPr>
          <p:cNvPr id="49155" name="Slide Number Placeholder 3">
            <a:extLst>
              <a:ext uri="{FF2B5EF4-FFF2-40B4-BE49-F238E27FC236}">
                <a16:creationId xmlns:a16="http://schemas.microsoft.com/office/drawing/2014/main" id="{4864446A-B48F-4DEE-B8AE-C2FACDE536E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195501DE-1C03-4C55-B9BD-499ECAD74B4D}" type="slidenum">
              <a:rPr lang="en-US" altLang="en-US" sz="1400" smtClean="0"/>
              <a:pPr>
                <a:spcBef>
                  <a:spcPct val="0"/>
                </a:spcBef>
                <a:buFontTx/>
                <a:buNone/>
              </a:pPr>
              <a:t>60</a:t>
            </a:fld>
            <a:endParaRPr lang="en-US" altLang="en-US"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8C0C58CE-17FF-4923-AD3C-8C2446B6F78E}"/>
              </a:ext>
            </a:extLst>
          </p:cNvPr>
          <p:cNvSpPr>
            <a:spLocks noGrp="1" noChangeArrowheads="1"/>
          </p:cNvSpPr>
          <p:nvPr>
            <p:ph type="title"/>
          </p:nvPr>
        </p:nvSpPr>
        <p:spPr>
          <a:xfrm>
            <a:off x="685800" y="152400"/>
            <a:ext cx="7772400" cy="1143000"/>
          </a:xfrm>
        </p:spPr>
        <p:txBody>
          <a:bodyPr/>
          <a:lstStyle/>
          <a:p>
            <a:r>
              <a:rPr lang="en-CA" altLang="en-US"/>
              <a:t>Bridge</a:t>
            </a:r>
          </a:p>
        </p:txBody>
      </p:sp>
      <p:sp>
        <p:nvSpPr>
          <p:cNvPr id="50179" name="Content Placeholder 2">
            <a:extLst>
              <a:ext uri="{FF2B5EF4-FFF2-40B4-BE49-F238E27FC236}">
                <a16:creationId xmlns:a16="http://schemas.microsoft.com/office/drawing/2014/main" id="{6E389651-44A3-459A-9F97-D35A93B42295}"/>
              </a:ext>
            </a:extLst>
          </p:cNvPr>
          <p:cNvSpPr>
            <a:spLocks noGrp="1" noChangeArrowheads="1"/>
          </p:cNvSpPr>
          <p:nvPr>
            <p:ph idx="1"/>
          </p:nvPr>
        </p:nvSpPr>
        <p:spPr>
          <a:xfrm>
            <a:off x="685800" y="1295400"/>
            <a:ext cx="7772400" cy="4800600"/>
          </a:xfrm>
        </p:spPr>
        <p:txBody>
          <a:bodyPr/>
          <a:lstStyle/>
          <a:p>
            <a:r>
              <a:rPr lang="en-US" altLang="en-US" sz="2400"/>
              <a:t>The bridge is a networking device that connects the larger LAN networks with the group of smaller LAN networks. </a:t>
            </a:r>
          </a:p>
          <a:p>
            <a:r>
              <a:rPr lang="en-US" altLang="en-US" sz="2400"/>
              <a:t>The bridge is a physical or hardware device but operates at the OSI model’s data link layer and is also known as a layer of two switches. </a:t>
            </a:r>
          </a:p>
          <a:p>
            <a:endParaRPr lang="en-CA" altLang="en-US" sz="2400"/>
          </a:p>
        </p:txBody>
      </p:sp>
      <p:sp>
        <p:nvSpPr>
          <p:cNvPr id="50180" name="Slide Number Placeholder 3">
            <a:extLst>
              <a:ext uri="{FF2B5EF4-FFF2-40B4-BE49-F238E27FC236}">
                <a16:creationId xmlns:a16="http://schemas.microsoft.com/office/drawing/2014/main" id="{26A9FA1F-A54B-40AB-B78C-0D6484AB538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8B0EC3CC-99D2-4198-B308-F5DA170DE79C}" type="slidenum">
              <a:rPr lang="en-US" altLang="en-US" sz="1400" smtClean="0"/>
              <a:pPr>
                <a:spcBef>
                  <a:spcPct val="0"/>
                </a:spcBef>
                <a:buFontTx/>
                <a:buNone/>
              </a:pPr>
              <a:t>61</a:t>
            </a:fld>
            <a:endParaRPr lang="en-US" altLang="en-US" sz="1400"/>
          </a:p>
        </p:txBody>
      </p:sp>
      <p:pic>
        <p:nvPicPr>
          <p:cNvPr id="50181" name="Picture 2" descr="Lightbox">
            <a:extLst>
              <a:ext uri="{FF2B5EF4-FFF2-40B4-BE49-F238E27FC236}">
                <a16:creationId xmlns:a16="http://schemas.microsoft.com/office/drawing/2014/main" id="{6C7699B0-0429-420A-8E3C-EEC0D81FC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429000"/>
            <a:ext cx="53975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F53710-5A08-4C83-81BB-E1C6EE3F1C52}"/>
              </a:ext>
            </a:extLst>
          </p:cNvPr>
          <p:cNvSpPr>
            <a:spLocks noGrp="1"/>
          </p:cNvSpPr>
          <p:nvPr>
            <p:ph idx="1"/>
          </p:nvPr>
        </p:nvSpPr>
        <p:spPr>
          <a:xfrm>
            <a:off x="685800" y="620713"/>
            <a:ext cx="8062913" cy="5976937"/>
          </a:xfrm>
        </p:spPr>
        <p:txBody>
          <a:bodyPr/>
          <a:lstStyle/>
          <a:p>
            <a:pPr marL="0" indent="0">
              <a:buFontTx/>
              <a:buNone/>
              <a:defRPr/>
            </a:pPr>
            <a:r>
              <a:rPr lang="en-US" sz="2000" b="1" dirty="0">
                <a:ea typeface="ＭＳ Ｐゴシック" charset="0"/>
              </a:rPr>
              <a:t>Advantages:</a:t>
            </a:r>
          </a:p>
          <a:p>
            <a:pPr>
              <a:defRPr/>
            </a:pPr>
            <a:r>
              <a:rPr lang="en-US" sz="2000" dirty="0">
                <a:ea typeface="ＭＳ Ｐゴシック" charset="0"/>
              </a:rPr>
              <a:t>Bridges can be used as a network extension like they can connect two network topologies together. </a:t>
            </a:r>
          </a:p>
          <a:p>
            <a:pPr>
              <a:defRPr/>
            </a:pPr>
            <a:r>
              <a:rPr lang="en-US" sz="2000" dirty="0">
                <a:ea typeface="ＭＳ Ｐゴシック" charset="0"/>
              </a:rPr>
              <a:t>It has a separate collision domain, which results in increased bandwidth. </a:t>
            </a:r>
          </a:p>
          <a:p>
            <a:pPr>
              <a:defRPr/>
            </a:pPr>
            <a:r>
              <a:rPr lang="en-US" sz="2000" dirty="0">
                <a:ea typeface="ＭＳ Ｐゴシック" charset="0"/>
              </a:rPr>
              <a:t>Highly reliable and maintainable. The network can be divided into multiple LAN segments. </a:t>
            </a:r>
          </a:p>
          <a:p>
            <a:pPr>
              <a:defRPr/>
            </a:pPr>
            <a:r>
              <a:rPr lang="en-US" sz="2000" dirty="0">
                <a:ea typeface="ＭＳ Ｐゴシック" charset="0"/>
              </a:rPr>
              <a:t>Simple installation, no requirement of any extra hardware or software except the bridge itself. </a:t>
            </a:r>
          </a:p>
          <a:p>
            <a:pPr marL="0" indent="0">
              <a:buFontTx/>
              <a:buNone/>
              <a:defRPr/>
            </a:pPr>
            <a:r>
              <a:rPr lang="en-US" sz="2000" b="1" dirty="0">
                <a:ea typeface="ＭＳ Ｐゴシック" charset="0"/>
              </a:rPr>
              <a:t>Disadvantages:</a:t>
            </a:r>
          </a:p>
          <a:p>
            <a:pPr>
              <a:defRPr/>
            </a:pPr>
            <a:r>
              <a:rPr lang="en-US" sz="2000" dirty="0">
                <a:ea typeface="ＭＳ Ｐゴシック" charset="0"/>
              </a:rPr>
              <a:t>Expensive as compared to hubs and repeaters.</a:t>
            </a:r>
          </a:p>
          <a:p>
            <a:pPr>
              <a:defRPr/>
            </a:pPr>
            <a:r>
              <a:rPr lang="en-US" sz="2000" dirty="0">
                <a:ea typeface="ＭＳ Ｐゴシック" charset="0"/>
              </a:rPr>
              <a:t>Slow in speed. </a:t>
            </a:r>
          </a:p>
          <a:p>
            <a:pPr>
              <a:defRPr/>
            </a:pPr>
            <a:r>
              <a:rPr lang="en-US" sz="2000" dirty="0">
                <a:ea typeface="ＭＳ Ｐゴシック" charset="0"/>
              </a:rPr>
              <a:t>Poor performance as additional processing is required to view the MAC address of the device on the network. </a:t>
            </a:r>
          </a:p>
          <a:p>
            <a:pPr>
              <a:defRPr/>
            </a:pPr>
            <a:endParaRPr lang="en-CA" sz="2000" dirty="0">
              <a:ea typeface="ＭＳ Ｐゴシック" charset="0"/>
            </a:endParaRPr>
          </a:p>
        </p:txBody>
      </p:sp>
      <p:sp>
        <p:nvSpPr>
          <p:cNvPr id="51203" name="Slide Number Placeholder 3">
            <a:extLst>
              <a:ext uri="{FF2B5EF4-FFF2-40B4-BE49-F238E27FC236}">
                <a16:creationId xmlns:a16="http://schemas.microsoft.com/office/drawing/2014/main" id="{BB33DECB-0CF9-419D-B08E-394BFE2554D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C06B51B3-88FB-47E8-BCF7-E8C243FD47EC}" type="slidenum">
              <a:rPr lang="en-US" altLang="en-US" sz="1400" smtClean="0"/>
              <a:pPr>
                <a:spcBef>
                  <a:spcPct val="0"/>
                </a:spcBef>
                <a:buFontTx/>
                <a:buNone/>
              </a:pPr>
              <a:t>62</a:t>
            </a:fld>
            <a:endParaRPr lang="en-US" alt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5B73867E-515F-4A3D-9E6D-77DC6A204B47}"/>
              </a:ext>
            </a:extLst>
          </p:cNvPr>
          <p:cNvSpPr>
            <a:spLocks noGrp="1" noChangeArrowheads="1"/>
          </p:cNvSpPr>
          <p:nvPr>
            <p:ph type="title"/>
          </p:nvPr>
        </p:nvSpPr>
        <p:spPr/>
        <p:txBody>
          <a:bodyPr/>
          <a:lstStyle/>
          <a:p>
            <a:r>
              <a:rPr lang="en-CA" altLang="en-US"/>
              <a:t>Switches</a:t>
            </a:r>
          </a:p>
        </p:txBody>
      </p:sp>
      <p:sp>
        <p:nvSpPr>
          <p:cNvPr id="52227" name="Content Placeholder 2">
            <a:extLst>
              <a:ext uri="{FF2B5EF4-FFF2-40B4-BE49-F238E27FC236}">
                <a16:creationId xmlns:a16="http://schemas.microsoft.com/office/drawing/2014/main" id="{20B83B13-A23A-4ED1-99E5-B507EDB9EA04}"/>
              </a:ext>
            </a:extLst>
          </p:cNvPr>
          <p:cNvSpPr>
            <a:spLocks noGrp="1" noChangeArrowheads="1"/>
          </p:cNvSpPr>
          <p:nvPr>
            <p:ph idx="1"/>
          </p:nvPr>
        </p:nvSpPr>
        <p:spPr>
          <a:xfrm>
            <a:off x="685800" y="1739900"/>
            <a:ext cx="7772400" cy="4114800"/>
          </a:xfrm>
        </p:spPr>
        <p:txBody>
          <a:bodyPr/>
          <a:lstStyle/>
          <a:p>
            <a:r>
              <a:rPr lang="en-US" altLang="en-US" sz="2000" dirty="0"/>
              <a:t>L2 Switch works at layer 2(DLL) of OSI model.</a:t>
            </a:r>
          </a:p>
          <a:p>
            <a:r>
              <a:rPr lang="en-US" altLang="en-US" sz="2000" dirty="0"/>
              <a:t>Sends packet to destination port using MAC address table which stores the MAC address of a device associated with that port.</a:t>
            </a:r>
          </a:p>
          <a:p>
            <a:r>
              <a:rPr lang="en-US" altLang="en-US" sz="2000" dirty="0"/>
              <a:t>Switch learns, by flooding network to fill MAC- address table, on which port a particular device is connected. After learning it sends packets to that particular host only.</a:t>
            </a:r>
          </a:p>
          <a:p>
            <a:r>
              <a:rPr lang="en-US" altLang="en-US" sz="2000" dirty="0"/>
              <a:t>There are two types of switches (Static &amp; Dynamic).</a:t>
            </a:r>
          </a:p>
          <a:p>
            <a:r>
              <a:rPr lang="en-US" altLang="en-US" sz="2000" dirty="0"/>
              <a:t>Other types are Unmanaged, Managed and PoE Switches.</a:t>
            </a:r>
            <a:endParaRPr lang="en-CA" altLang="en-US" sz="2000" dirty="0"/>
          </a:p>
        </p:txBody>
      </p:sp>
      <p:sp>
        <p:nvSpPr>
          <p:cNvPr id="52228" name="Slide Number Placeholder 3">
            <a:extLst>
              <a:ext uri="{FF2B5EF4-FFF2-40B4-BE49-F238E27FC236}">
                <a16:creationId xmlns:a16="http://schemas.microsoft.com/office/drawing/2014/main" id="{D62A712D-50D8-401F-80F1-97AD66A0882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D01EDD21-AAA8-4F10-B369-68EBA098A03C}" type="slidenum">
              <a:rPr lang="en-US" altLang="en-US" sz="1400" smtClean="0"/>
              <a:pPr>
                <a:spcBef>
                  <a:spcPct val="0"/>
                </a:spcBef>
                <a:buFontTx/>
                <a:buNone/>
              </a:pPr>
              <a:t>63</a:t>
            </a:fld>
            <a:endParaRPr lang="en-US" altLang="en-US" sz="1400"/>
          </a:p>
        </p:txBody>
      </p:sp>
      <p:pic>
        <p:nvPicPr>
          <p:cNvPr id="52229" name="Picture 6" descr="https://www.tutorialspoint.com/assets/questions/media/40445/switches.jpg">
            <a:extLst>
              <a:ext uri="{FF2B5EF4-FFF2-40B4-BE49-F238E27FC236}">
                <a16:creationId xmlns:a16="http://schemas.microsoft.com/office/drawing/2014/main" id="{F3C538E6-AFA0-4889-82C6-9870AF9A3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4867275"/>
            <a:ext cx="43815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F2543ADF-5516-4141-B3C2-C29E2ED9B11F}"/>
              </a:ext>
            </a:extLst>
          </p:cNvPr>
          <p:cNvSpPr>
            <a:spLocks noGrp="1" noChangeArrowheads="1"/>
          </p:cNvSpPr>
          <p:nvPr>
            <p:ph idx="1"/>
          </p:nvPr>
        </p:nvSpPr>
        <p:spPr>
          <a:xfrm>
            <a:off x="431800" y="260350"/>
            <a:ext cx="8280400" cy="6337300"/>
          </a:xfrm>
        </p:spPr>
        <p:txBody>
          <a:bodyPr/>
          <a:lstStyle/>
          <a:p>
            <a:r>
              <a:rPr lang="en-US" altLang="en-US" sz="1800" b="1" dirty="0"/>
              <a:t>Unmanaged Switch</a:t>
            </a:r>
            <a:r>
              <a:rPr lang="en-US" altLang="en-US" sz="1800" dirty="0"/>
              <a:t> − These are inexpensive switches commonly used in home networks and small businesses. </a:t>
            </a:r>
            <a:r>
              <a:rPr lang="en-US" altLang="en-US" sz="1800" b="1" dirty="0"/>
              <a:t>They can be set up by simply plugging in to the network, after which they instantly start operating</a:t>
            </a:r>
            <a:r>
              <a:rPr lang="en-US" altLang="en-US" sz="1800" dirty="0"/>
              <a:t>. When more devices needs to be added, more switches are simply added by this plug and play method. They are referred to as u managed since they do not require to be configured or monitored.</a:t>
            </a:r>
          </a:p>
          <a:p>
            <a:r>
              <a:rPr lang="en-US" altLang="en-US" sz="1800" b="1" dirty="0"/>
              <a:t>Managed Switch</a:t>
            </a:r>
            <a:r>
              <a:rPr lang="en-US" altLang="en-US" sz="1800" dirty="0"/>
              <a:t> − These are costly switches that are used in organizations with large and complex networks, since </a:t>
            </a:r>
            <a:r>
              <a:rPr lang="en-US" altLang="en-US" sz="1800" b="1" dirty="0"/>
              <a:t>they can be customized to augment the functionalities of a standard switch</a:t>
            </a:r>
            <a:r>
              <a:rPr lang="en-US" altLang="en-US" sz="1800" dirty="0"/>
              <a:t>. The augmented features may be QoS (Quality of Service) like higher security levels, better precision control and complete network management. Despite their cost, they are preferred in growing organizations due to their scalability and flexibility. Simple Network Management Protocol (SNMP) is used for configuring managed switches.</a:t>
            </a:r>
          </a:p>
          <a:p>
            <a:r>
              <a:rPr lang="en-US" altLang="en-US" sz="1800" b="1" dirty="0"/>
              <a:t>LAN Switch</a:t>
            </a:r>
            <a:r>
              <a:rPr lang="en-US" altLang="en-US" sz="1800" dirty="0"/>
              <a:t> − Local Area Network (LAN) switches connects devices in the </a:t>
            </a:r>
            <a:r>
              <a:rPr lang="en-US" altLang="en-US" sz="1800" b="1" dirty="0"/>
              <a:t>internal LAN of an organization</a:t>
            </a:r>
            <a:r>
              <a:rPr lang="en-US" altLang="en-US" sz="1800" dirty="0"/>
              <a:t>. They are also referred as Ethernet switches or data switches. These switches are particularly helpful in reducing network congestion or bottlenecks. </a:t>
            </a:r>
          </a:p>
          <a:p>
            <a:r>
              <a:rPr lang="en-US" altLang="en-US" sz="1800" b="1" dirty="0"/>
              <a:t>PoE Switch</a:t>
            </a:r>
            <a:r>
              <a:rPr lang="en-US" altLang="en-US" sz="1800" dirty="0"/>
              <a:t> − Power over Ethernet (PoE) switches are used in PoE Gigabit Ethernets. </a:t>
            </a:r>
            <a:r>
              <a:rPr lang="en-US" altLang="en-US" sz="1800" b="1" dirty="0"/>
              <a:t>PoE technology combine data and power transmission over the same cable so that devices connected to it can receive both electricity as well as data over the same line. </a:t>
            </a:r>
            <a:r>
              <a:rPr lang="en-US" altLang="en-US" sz="1800" dirty="0"/>
              <a:t>PoE switches offer greater flexibility and simplifies the cabling connections</a:t>
            </a:r>
          </a:p>
          <a:p>
            <a:endParaRPr lang="en-CA" altLang="en-US" sz="1800" dirty="0"/>
          </a:p>
        </p:txBody>
      </p:sp>
      <p:sp>
        <p:nvSpPr>
          <p:cNvPr id="53251" name="Slide Number Placeholder 3">
            <a:extLst>
              <a:ext uri="{FF2B5EF4-FFF2-40B4-BE49-F238E27FC236}">
                <a16:creationId xmlns:a16="http://schemas.microsoft.com/office/drawing/2014/main" id="{E6676CCA-BD29-41A8-9AEE-58568B8D055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1C570E64-0D8B-40F4-B135-90C1BF8CBBE6}" type="slidenum">
              <a:rPr lang="en-US" altLang="en-US" sz="1400" smtClean="0"/>
              <a:pPr>
                <a:spcBef>
                  <a:spcPct val="0"/>
                </a:spcBef>
                <a:buFontTx/>
                <a:buNone/>
              </a:pPr>
              <a:t>64</a:t>
            </a:fld>
            <a:endParaRPr lang="en-US" altLang="en-US" sz="1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51CE08B1-AE43-4FB8-98E6-659AA14197D7}"/>
              </a:ext>
            </a:extLst>
          </p:cNvPr>
          <p:cNvSpPr>
            <a:spLocks noGrp="1" noChangeArrowheads="1"/>
          </p:cNvSpPr>
          <p:nvPr>
            <p:ph type="title"/>
          </p:nvPr>
        </p:nvSpPr>
        <p:spPr/>
        <p:txBody>
          <a:bodyPr/>
          <a:lstStyle/>
          <a:p>
            <a:endParaRPr lang="en-CA" altLang="en-US"/>
          </a:p>
        </p:txBody>
      </p:sp>
      <p:sp>
        <p:nvSpPr>
          <p:cNvPr id="54275" name="Content Placeholder 2">
            <a:extLst>
              <a:ext uri="{FF2B5EF4-FFF2-40B4-BE49-F238E27FC236}">
                <a16:creationId xmlns:a16="http://schemas.microsoft.com/office/drawing/2014/main" id="{AB661918-ED0B-40DD-BDCD-3854F349AAAE}"/>
              </a:ext>
            </a:extLst>
          </p:cNvPr>
          <p:cNvSpPr>
            <a:spLocks noGrp="1" noChangeArrowheads="1"/>
          </p:cNvSpPr>
          <p:nvPr>
            <p:ph idx="1"/>
          </p:nvPr>
        </p:nvSpPr>
        <p:spPr>
          <a:xfrm>
            <a:off x="693738" y="1211263"/>
            <a:ext cx="3022600" cy="4114800"/>
          </a:xfrm>
        </p:spPr>
        <p:txBody>
          <a:bodyPr/>
          <a:lstStyle/>
          <a:p>
            <a:r>
              <a:rPr lang="en-US" altLang="en-US" sz="2400"/>
              <a:t>If PC1 sends a frame to PC2, the switch will receive it at port P1 and forwards the received frame to port P2 according to the MAC table of the switch. </a:t>
            </a:r>
          </a:p>
          <a:p>
            <a:r>
              <a:rPr lang="en-US" altLang="en-US" sz="2400"/>
              <a:t>The switch learns the MAC table automatically.</a:t>
            </a:r>
            <a:endParaRPr lang="en-CA" altLang="en-US" sz="2400"/>
          </a:p>
        </p:txBody>
      </p:sp>
      <p:sp>
        <p:nvSpPr>
          <p:cNvPr id="54276" name="Slide Number Placeholder 3">
            <a:extLst>
              <a:ext uri="{FF2B5EF4-FFF2-40B4-BE49-F238E27FC236}">
                <a16:creationId xmlns:a16="http://schemas.microsoft.com/office/drawing/2014/main" id="{EA998D9F-7E9D-4D4F-B6FD-78BBA83FCC9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E010740F-3ECF-4A45-A1FC-DBEFC2C17FEF}" type="slidenum">
              <a:rPr lang="en-US" altLang="en-US" sz="1400" smtClean="0"/>
              <a:pPr>
                <a:spcBef>
                  <a:spcPct val="0"/>
                </a:spcBef>
                <a:buFontTx/>
                <a:buNone/>
              </a:pPr>
              <a:t>65</a:t>
            </a:fld>
            <a:endParaRPr lang="en-US" altLang="en-US" sz="1400"/>
          </a:p>
        </p:txBody>
      </p:sp>
      <p:pic>
        <p:nvPicPr>
          <p:cNvPr id="54277" name="Picture 4">
            <a:extLst>
              <a:ext uri="{FF2B5EF4-FFF2-40B4-BE49-F238E27FC236}">
                <a16:creationId xmlns:a16="http://schemas.microsoft.com/office/drawing/2014/main" id="{01CD154F-D22F-45CD-81CD-B2107D79C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1566863"/>
            <a:ext cx="482441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CEB56763-6D2D-4B71-A213-C415226706A0}"/>
              </a:ext>
            </a:extLst>
          </p:cNvPr>
          <p:cNvSpPr>
            <a:spLocks noGrp="1" noChangeArrowheads="1"/>
          </p:cNvSpPr>
          <p:nvPr>
            <p:ph type="title"/>
          </p:nvPr>
        </p:nvSpPr>
        <p:spPr/>
        <p:txBody>
          <a:bodyPr/>
          <a:lstStyle/>
          <a:p>
            <a:endParaRPr lang="en-CA" altLang="en-US"/>
          </a:p>
        </p:txBody>
      </p:sp>
      <p:sp>
        <p:nvSpPr>
          <p:cNvPr id="55299" name="Content Placeholder 2">
            <a:extLst>
              <a:ext uri="{FF2B5EF4-FFF2-40B4-BE49-F238E27FC236}">
                <a16:creationId xmlns:a16="http://schemas.microsoft.com/office/drawing/2014/main" id="{41AEF9B4-E35E-4B84-A10C-A9C1F4025072}"/>
              </a:ext>
            </a:extLst>
          </p:cNvPr>
          <p:cNvSpPr>
            <a:spLocks noGrp="1" noChangeArrowheads="1"/>
          </p:cNvSpPr>
          <p:nvPr>
            <p:ph idx="1"/>
          </p:nvPr>
        </p:nvSpPr>
        <p:spPr/>
        <p:txBody>
          <a:bodyPr/>
          <a:lstStyle/>
          <a:p>
            <a:r>
              <a:rPr lang="en-US" altLang="en-US" sz="2400"/>
              <a:t>Switches connect the devices in the network together. </a:t>
            </a:r>
          </a:p>
          <a:p>
            <a:r>
              <a:rPr lang="en-US" altLang="en-US" sz="2400" b="1"/>
              <a:t>They are usually not a target of an attack, but would be used to do so and might contain some information that might help with the analysis.</a:t>
            </a:r>
          </a:p>
          <a:p>
            <a:r>
              <a:rPr lang="en-US" altLang="en-US" sz="2400"/>
              <a:t>Switches create an efficient network by isolating the traffic on different switch ports so that each switch port is a separate collision domain.</a:t>
            </a:r>
            <a:endParaRPr lang="en-CA" altLang="en-US" sz="2400" b="1"/>
          </a:p>
        </p:txBody>
      </p:sp>
      <p:sp>
        <p:nvSpPr>
          <p:cNvPr id="55300" name="Slide Number Placeholder 3">
            <a:extLst>
              <a:ext uri="{FF2B5EF4-FFF2-40B4-BE49-F238E27FC236}">
                <a16:creationId xmlns:a16="http://schemas.microsoft.com/office/drawing/2014/main" id="{4ED5A16D-A7F0-401A-9C40-FF982CCF2B3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85568F16-E62D-4A45-8EEB-40FF48ED1B65}" type="slidenum">
              <a:rPr lang="en-US" altLang="en-US" sz="1400" smtClean="0"/>
              <a:pPr>
                <a:spcBef>
                  <a:spcPct val="0"/>
                </a:spcBef>
                <a:buFontTx/>
                <a:buNone/>
              </a:pPr>
              <a:t>66</a:t>
            </a:fld>
            <a:endParaRPr lang="en-US" altLang="en-US" sz="1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7F425-4D9E-4871-95FA-4BE4BEC24807}"/>
              </a:ext>
            </a:extLst>
          </p:cNvPr>
          <p:cNvSpPr>
            <a:spLocks noGrp="1"/>
          </p:cNvSpPr>
          <p:nvPr>
            <p:ph idx="1"/>
          </p:nvPr>
        </p:nvSpPr>
        <p:spPr>
          <a:xfrm>
            <a:off x="467544" y="476672"/>
            <a:ext cx="8352928" cy="6228928"/>
          </a:xfrm>
        </p:spPr>
        <p:txBody>
          <a:bodyPr/>
          <a:lstStyle/>
          <a:p>
            <a:pPr marL="0" indent="0">
              <a:buNone/>
            </a:pPr>
            <a:r>
              <a:rPr lang="en-US" sz="2000" b="1" dirty="0"/>
              <a:t>What Are the Security Risks of Network Switches?</a:t>
            </a:r>
          </a:p>
          <a:p>
            <a:pPr marL="0" indent="0">
              <a:buNone/>
            </a:pPr>
            <a:r>
              <a:rPr lang="en-US" sz="2000" dirty="0"/>
              <a:t>Network switches are essential components of modern computer networks, but they are not immune to security risks. Understanding these risks is crucial for network administrators and organizations to implement appropriate security measures. </a:t>
            </a:r>
          </a:p>
          <a:p>
            <a:pPr marL="457200" indent="-457200">
              <a:buFont typeface="+mj-lt"/>
              <a:buAutoNum type="arabicPeriod"/>
            </a:pPr>
            <a:r>
              <a:rPr lang="en-US" sz="2000" b="1" dirty="0"/>
              <a:t>Unauthorized Access: </a:t>
            </a:r>
            <a:r>
              <a:rPr lang="en-US" sz="2000" dirty="0"/>
              <a:t>If an attacker gains physical access to a network switch, they may be able to connect to the console port or reset the switch to factory defaults, potentially giving them control over the device. Weak or default login credentials can be exploited by attackers to gain unauthorized access to the switch's management interface.</a:t>
            </a:r>
          </a:p>
          <a:p>
            <a:pPr marL="457200" indent="-457200">
              <a:buFont typeface="+mj-lt"/>
              <a:buAutoNum type="arabicPeriod"/>
            </a:pPr>
            <a:r>
              <a:rPr lang="en-US" sz="2000" b="1" dirty="0"/>
              <a:t>VLAN Hopping: </a:t>
            </a:r>
            <a:r>
              <a:rPr lang="en-US" sz="2000" u="sng" dirty="0"/>
              <a:t>VLAN hopping</a:t>
            </a:r>
            <a:r>
              <a:rPr lang="en-US" sz="2000" dirty="0"/>
              <a:t> is a technique where an attacker gains access to traffic on multiple VLANs by exploiting vulnerabilities in the switch's configuration or protocols. This can lead to unauthorized access to sensitive information.</a:t>
            </a:r>
          </a:p>
          <a:p>
            <a:pPr marL="457200" indent="-457200">
              <a:buFont typeface="+mj-lt"/>
              <a:buAutoNum type="arabicPeriod"/>
            </a:pPr>
            <a:r>
              <a:rPr lang="en-US" sz="2000" b="1" dirty="0"/>
              <a:t>MAC Address Spoofing: </a:t>
            </a:r>
            <a:r>
              <a:rPr lang="en-US" sz="2000" dirty="0"/>
              <a:t>Attackers can spoof MAC (Media Access Control) addresses to gain unauthorized access to the network or launch man-in-the-middle attacks, intercepting and manipulating network traffic.</a:t>
            </a:r>
          </a:p>
          <a:p>
            <a:pPr marL="457200" indent="-457200">
              <a:buFont typeface="+mj-lt"/>
              <a:buAutoNum type="arabicPeriod"/>
            </a:pPr>
            <a:r>
              <a:rPr lang="en-US" sz="2000" b="1" dirty="0"/>
              <a:t>Denial of Service (DoS) Attacks</a:t>
            </a:r>
          </a:p>
        </p:txBody>
      </p:sp>
      <p:sp>
        <p:nvSpPr>
          <p:cNvPr id="4" name="Slide Number Placeholder 3">
            <a:extLst>
              <a:ext uri="{FF2B5EF4-FFF2-40B4-BE49-F238E27FC236}">
                <a16:creationId xmlns:a16="http://schemas.microsoft.com/office/drawing/2014/main" id="{499DCFD8-92B0-4A71-97E0-2CA3CB43F679}"/>
              </a:ext>
            </a:extLst>
          </p:cNvPr>
          <p:cNvSpPr>
            <a:spLocks noGrp="1"/>
          </p:cNvSpPr>
          <p:nvPr>
            <p:ph type="sldNum" sz="quarter" idx="12"/>
          </p:nvPr>
        </p:nvSpPr>
        <p:spPr/>
        <p:txBody>
          <a:bodyPr/>
          <a:lstStyle/>
          <a:p>
            <a:pPr>
              <a:defRPr/>
            </a:pPr>
            <a:fld id="{428F6B2C-0EF7-4636-BFEF-1FE992E7B190}" type="slidenum">
              <a:rPr lang="en-US" altLang="en-US" smtClean="0"/>
              <a:pPr>
                <a:defRPr/>
              </a:pPr>
              <a:t>67</a:t>
            </a:fld>
            <a:endParaRPr lang="en-US" altLang="en-US"/>
          </a:p>
        </p:txBody>
      </p:sp>
    </p:spTree>
    <p:extLst>
      <p:ext uri="{BB962C8B-B14F-4D97-AF65-F5344CB8AC3E}">
        <p14:creationId xmlns:p14="http://schemas.microsoft.com/office/powerpoint/2010/main" val="3135031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88309-DD8D-4BA1-9E58-EB091E716416}"/>
              </a:ext>
            </a:extLst>
          </p:cNvPr>
          <p:cNvSpPr>
            <a:spLocks noGrp="1"/>
          </p:cNvSpPr>
          <p:nvPr>
            <p:ph idx="1"/>
          </p:nvPr>
        </p:nvSpPr>
        <p:spPr>
          <a:xfrm>
            <a:off x="539552" y="980728"/>
            <a:ext cx="7772400" cy="5267672"/>
          </a:xfrm>
        </p:spPr>
        <p:txBody>
          <a:bodyPr/>
          <a:lstStyle/>
          <a:p>
            <a:pPr marL="0" indent="0">
              <a:buNone/>
            </a:pPr>
            <a:r>
              <a:rPr lang="en-US" sz="2000" b="1" dirty="0"/>
              <a:t>5. Security Misconfigurations: </a:t>
            </a:r>
            <a:r>
              <a:rPr lang="en-US" sz="2000" dirty="0"/>
              <a:t>Misconfigurations in switch settings, such as incorrect access control lists (ACLs), can lead to security vulnerabilities. </a:t>
            </a:r>
          </a:p>
          <a:p>
            <a:pPr marL="0" indent="0">
              <a:buNone/>
            </a:pPr>
            <a:r>
              <a:rPr lang="en-US" sz="2000" b="1" dirty="0"/>
              <a:t>6. Port Security: </a:t>
            </a:r>
            <a:r>
              <a:rPr lang="en-US" sz="2000" dirty="0"/>
              <a:t>Failing to implement port security features can allow unauthorized devices to connect to the network. Port security mechanisms can restrict access based on MAC addresses or the number of devices per port.</a:t>
            </a:r>
          </a:p>
          <a:p>
            <a:pPr marL="0" indent="0">
              <a:buNone/>
            </a:pPr>
            <a:r>
              <a:rPr lang="en-US" sz="2000" b="1" dirty="0"/>
              <a:t>7. SNMP Vulnerabilities: </a:t>
            </a:r>
            <a:r>
              <a:rPr lang="en-US" sz="2000" dirty="0"/>
              <a:t>Simple Network Management Protocol (SNMP) is often used for remote management of switches. If SNMP is not configured securely, attackers can exploit it to gain access or gather information about the switch.</a:t>
            </a:r>
          </a:p>
          <a:p>
            <a:pPr marL="0" indent="0">
              <a:buNone/>
            </a:pPr>
            <a:r>
              <a:rPr lang="en-US" sz="2000" b="1" dirty="0"/>
              <a:t>8. Firmware and Software Vulnerabilities</a:t>
            </a:r>
          </a:p>
          <a:p>
            <a:pPr marL="0" indent="0">
              <a:buNone/>
            </a:pPr>
            <a:r>
              <a:rPr lang="en-US" sz="2000" b="1" dirty="0"/>
              <a:t>9. Insider Threats</a:t>
            </a:r>
          </a:p>
          <a:p>
            <a:pPr marL="0" indent="0">
              <a:buNone/>
            </a:pPr>
            <a:r>
              <a:rPr lang="en-US" sz="2000" b="1" dirty="0"/>
              <a:t>10. Physical Security</a:t>
            </a:r>
          </a:p>
          <a:p>
            <a:pPr marL="0" indent="0">
              <a:buNone/>
            </a:pPr>
            <a:r>
              <a:rPr lang="en-US" sz="2000" b="1" dirty="0"/>
              <a:t>11. Lack of Logging and Monitoring</a:t>
            </a:r>
            <a:endParaRPr lang="en-CA" sz="2000" b="1" dirty="0"/>
          </a:p>
          <a:p>
            <a:pPr marL="0" indent="0">
              <a:buNone/>
            </a:pPr>
            <a:endParaRPr lang="en-CA" sz="2000" dirty="0"/>
          </a:p>
        </p:txBody>
      </p:sp>
      <p:sp>
        <p:nvSpPr>
          <p:cNvPr id="4" name="Slide Number Placeholder 3">
            <a:extLst>
              <a:ext uri="{FF2B5EF4-FFF2-40B4-BE49-F238E27FC236}">
                <a16:creationId xmlns:a16="http://schemas.microsoft.com/office/drawing/2014/main" id="{16B38AF0-0F01-4A14-9895-DF44B4BB9181}"/>
              </a:ext>
            </a:extLst>
          </p:cNvPr>
          <p:cNvSpPr>
            <a:spLocks noGrp="1"/>
          </p:cNvSpPr>
          <p:nvPr>
            <p:ph type="sldNum" sz="quarter" idx="12"/>
          </p:nvPr>
        </p:nvSpPr>
        <p:spPr/>
        <p:txBody>
          <a:bodyPr/>
          <a:lstStyle/>
          <a:p>
            <a:pPr>
              <a:defRPr/>
            </a:pPr>
            <a:fld id="{428F6B2C-0EF7-4636-BFEF-1FE992E7B190}" type="slidenum">
              <a:rPr lang="en-US" altLang="en-US" smtClean="0"/>
              <a:pPr>
                <a:defRPr/>
              </a:pPr>
              <a:t>68</a:t>
            </a:fld>
            <a:endParaRPr lang="en-US" altLang="en-US"/>
          </a:p>
        </p:txBody>
      </p:sp>
    </p:spTree>
    <p:extLst>
      <p:ext uri="{BB962C8B-B14F-4D97-AF65-F5344CB8AC3E}">
        <p14:creationId xmlns:p14="http://schemas.microsoft.com/office/powerpoint/2010/main" val="293626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115A7AD5-C57E-4B42-9426-FAC11E23EAD4}"/>
              </a:ext>
            </a:extLst>
          </p:cNvPr>
          <p:cNvSpPr>
            <a:spLocks noGrp="1" noChangeArrowheads="1"/>
          </p:cNvSpPr>
          <p:nvPr>
            <p:ph type="title"/>
          </p:nvPr>
        </p:nvSpPr>
        <p:spPr>
          <a:xfrm>
            <a:off x="685800" y="190500"/>
            <a:ext cx="7772400" cy="1143000"/>
          </a:xfrm>
        </p:spPr>
        <p:txBody>
          <a:bodyPr/>
          <a:lstStyle/>
          <a:p>
            <a:r>
              <a:rPr lang="en-CA" altLang="en-US"/>
              <a:t>Router</a:t>
            </a:r>
          </a:p>
        </p:txBody>
      </p:sp>
      <p:sp>
        <p:nvSpPr>
          <p:cNvPr id="56323" name="Content Placeholder 2">
            <a:extLst>
              <a:ext uri="{FF2B5EF4-FFF2-40B4-BE49-F238E27FC236}">
                <a16:creationId xmlns:a16="http://schemas.microsoft.com/office/drawing/2014/main" id="{A3C44567-C6D5-4D6F-A71C-F09CFC81414C}"/>
              </a:ext>
            </a:extLst>
          </p:cNvPr>
          <p:cNvSpPr>
            <a:spLocks noGrp="1" noChangeArrowheads="1"/>
          </p:cNvSpPr>
          <p:nvPr>
            <p:ph idx="1"/>
          </p:nvPr>
        </p:nvSpPr>
        <p:spPr>
          <a:xfrm>
            <a:off x="685800" y="1557338"/>
            <a:ext cx="7772400" cy="4538662"/>
          </a:xfrm>
        </p:spPr>
        <p:txBody>
          <a:bodyPr/>
          <a:lstStyle/>
          <a:p>
            <a:r>
              <a:rPr lang="en-CA" altLang="en-US" sz="2400" dirty="0"/>
              <a:t> (Network </a:t>
            </a:r>
            <a:r>
              <a:rPr lang="en-CA" altLang="en-US" sz="2400" b="1" dirty="0"/>
              <a:t>layer)</a:t>
            </a:r>
          </a:p>
          <a:p>
            <a:r>
              <a:rPr lang="en-US" altLang="en-US" sz="2000" dirty="0"/>
              <a:t>Routers are a core component of any network. A router connects the local network to other networks and the internet. </a:t>
            </a:r>
          </a:p>
          <a:p>
            <a:r>
              <a:rPr lang="en-US" altLang="en-US" sz="2000" dirty="0"/>
              <a:t>Because of this, routers are sometimes the target of an attack or are used to gain access to a network. Thus, it is very important to protect routers in the first instance. </a:t>
            </a:r>
          </a:p>
          <a:p>
            <a:r>
              <a:rPr lang="en-US" altLang="en-US" sz="2000" dirty="0"/>
              <a:t>In case of an attack or penetration, routers should be able to provide any information that can help in investigating the event .</a:t>
            </a:r>
          </a:p>
          <a:p>
            <a:r>
              <a:rPr lang="en-US" altLang="en-US" sz="2000" dirty="0"/>
              <a:t>Routers contain routing tables rules and configuration parameters such as bandwidth, QoS, delay, distance, load and other important </a:t>
            </a:r>
            <a:r>
              <a:rPr lang="en-CA" altLang="en-US" sz="2000" dirty="0"/>
              <a:t>information.</a:t>
            </a:r>
          </a:p>
        </p:txBody>
      </p:sp>
      <p:sp>
        <p:nvSpPr>
          <p:cNvPr id="56324" name="Slide Number Placeholder 3">
            <a:extLst>
              <a:ext uri="{FF2B5EF4-FFF2-40B4-BE49-F238E27FC236}">
                <a16:creationId xmlns:a16="http://schemas.microsoft.com/office/drawing/2014/main" id="{629E689B-81BA-431C-B12B-ED679CFB3B7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56BFA269-47D6-4632-A31D-7B679C9545AD}" type="slidenum">
              <a:rPr lang="en-US" altLang="en-US" sz="1400" smtClean="0"/>
              <a:pPr>
                <a:spcBef>
                  <a:spcPct val="0"/>
                </a:spcBef>
                <a:buFontTx/>
                <a:buNone/>
              </a:pPr>
              <a:t>69</a:t>
            </a:fld>
            <a:endParaRPr lang="en-US"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1095" y="1503484"/>
            <a:ext cx="5238567" cy="4075235"/>
          </a:xfrm>
          <a:prstGeom prst="rect">
            <a:avLst/>
          </a:prstGeom>
        </p:spPr>
      </p:pic>
    </p:spTree>
    <p:extLst>
      <p:ext uri="{BB962C8B-B14F-4D97-AF65-F5344CB8AC3E}">
        <p14:creationId xmlns:p14="http://schemas.microsoft.com/office/powerpoint/2010/main" val="2058839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a:extLst>
              <a:ext uri="{FF2B5EF4-FFF2-40B4-BE49-F238E27FC236}">
                <a16:creationId xmlns:a16="http://schemas.microsoft.com/office/drawing/2014/main" id="{53F32DB0-80F3-46D9-B43C-E7943C46EA9A}"/>
              </a:ext>
            </a:extLst>
          </p:cNvPr>
          <p:cNvSpPr>
            <a:spLocks noGrp="1" noChangeArrowheads="1"/>
          </p:cNvSpPr>
          <p:nvPr>
            <p:ph idx="1"/>
          </p:nvPr>
        </p:nvSpPr>
        <p:spPr>
          <a:xfrm>
            <a:off x="685800" y="404813"/>
            <a:ext cx="7772400" cy="5691187"/>
          </a:xfrm>
        </p:spPr>
        <p:txBody>
          <a:bodyPr/>
          <a:lstStyle/>
          <a:p>
            <a:r>
              <a:rPr lang="en-US" altLang="en-US" sz="2000" dirty="0"/>
              <a:t>The purpose of the router device is to allow route selection from source to destination based on the IP address of the destination. </a:t>
            </a:r>
          </a:p>
          <a:p>
            <a:r>
              <a:rPr lang="en-US" altLang="en-US" sz="2000" dirty="0"/>
              <a:t>The router accomplishes this task by using its routing table. </a:t>
            </a:r>
          </a:p>
          <a:p>
            <a:r>
              <a:rPr lang="en-US" altLang="en-US" sz="2000" dirty="0"/>
              <a:t>The routing table can be built dynamically using dynamic routing protocols such as RIP, OSPF, BGP, etc. </a:t>
            </a:r>
          </a:p>
          <a:p>
            <a:r>
              <a:rPr lang="en-US" altLang="en-US" sz="2000" dirty="0"/>
              <a:t>Also, the routing table can be defined statically using manually entered routes.</a:t>
            </a:r>
            <a:endParaRPr lang="en-CA" altLang="en-US" sz="2000" dirty="0"/>
          </a:p>
        </p:txBody>
      </p:sp>
      <p:sp>
        <p:nvSpPr>
          <p:cNvPr id="57347" name="Slide Number Placeholder 3">
            <a:extLst>
              <a:ext uri="{FF2B5EF4-FFF2-40B4-BE49-F238E27FC236}">
                <a16:creationId xmlns:a16="http://schemas.microsoft.com/office/drawing/2014/main" id="{BBD62E2E-A78A-4BE2-850A-06CC4C7F770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2BA4646B-18DE-4E0F-9857-5F7226F8A9D9}" type="slidenum">
              <a:rPr lang="en-US" altLang="en-US" sz="1400" smtClean="0"/>
              <a:pPr>
                <a:spcBef>
                  <a:spcPct val="0"/>
                </a:spcBef>
                <a:buFontTx/>
                <a:buNone/>
              </a:pPr>
              <a:t>70</a:t>
            </a:fld>
            <a:endParaRPr lang="en-US" altLang="en-US" sz="1400"/>
          </a:p>
        </p:txBody>
      </p:sp>
      <p:pic>
        <p:nvPicPr>
          <p:cNvPr id="57348" name="Picture 4">
            <a:extLst>
              <a:ext uri="{FF2B5EF4-FFF2-40B4-BE49-F238E27FC236}">
                <a16:creationId xmlns:a16="http://schemas.microsoft.com/office/drawing/2014/main" id="{9C15D0A8-0A6F-4FA2-8140-9A500DABA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3244850"/>
            <a:ext cx="64770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33F6DEB5-5F66-4CC8-A520-28A6CCD699A7}"/>
              </a:ext>
            </a:extLst>
          </p:cNvPr>
          <p:cNvSpPr>
            <a:spLocks noChangeArrowheads="1"/>
          </p:cNvSpPr>
          <p:nvPr/>
        </p:nvSpPr>
        <p:spPr bwMode="auto">
          <a:xfrm>
            <a:off x="369888" y="1038225"/>
            <a:ext cx="8539162"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557213" indent="-214313">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GB" altLang="en-US" sz="1800" b="1"/>
              <a:t>Routers</a:t>
            </a:r>
          </a:p>
          <a:p>
            <a:pPr lvl="1">
              <a:spcBef>
                <a:spcPct val="0"/>
              </a:spcBef>
              <a:buFont typeface="Wingdings" panose="05000000000000000000" pitchFamily="2" charset="2"/>
              <a:buChar char="ü"/>
            </a:pPr>
            <a:r>
              <a:rPr lang="en-GB" altLang="en-US" sz="1800"/>
              <a:t>Routing table often specifies a default route, which it uses whenever it fails to find a better forwarding option for a given packet (eg home router directs all </a:t>
            </a:r>
            <a:r>
              <a:rPr lang="en-GB" altLang="en-US" sz="1800">
                <a:solidFill>
                  <a:srgbClr val="FF0000"/>
                </a:solidFill>
              </a:rPr>
              <a:t>traffic</a:t>
            </a:r>
            <a:r>
              <a:rPr lang="en-GB" altLang="en-US" sz="1800"/>
              <a:t> to ISP router).</a:t>
            </a:r>
          </a:p>
          <a:p>
            <a:pPr lvl="1">
              <a:spcBef>
                <a:spcPct val="0"/>
              </a:spcBef>
              <a:buFont typeface="Wingdings" panose="05000000000000000000" pitchFamily="2" charset="2"/>
              <a:buChar char="ü"/>
            </a:pPr>
            <a:r>
              <a:rPr lang="en-GB" altLang="en-US" sz="1800">
                <a:solidFill>
                  <a:srgbClr val="FF0000"/>
                </a:solidFill>
              </a:rPr>
              <a:t>Routing table can be Static </a:t>
            </a:r>
            <a:r>
              <a:rPr lang="en-GB" altLang="en-US" sz="1800"/>
              <a:t>(manually configured) or </a:t>
            </a:r>
            <a:r>
              <a:rPr lang="en-GB" altLang="en-US" sz="1800">
                <a:solidFill>
                  <a:srgbClr val="FF0000"/>
                </a:solidFill>
              </a:rPr>
              <a:t>Dynamic</a:t>
            </a:r>
            <a:r>
              <a:rPr lang="en-GB" altLang="en-US" sz="1800"/>
              <a:t> (updates on Network activity, exchanging  information with other devices via Routing protocol).</a:t>
            </a:r>
          </a:p>
          <a:p>
            <a:pPr lvl="1">
              <a:spcBef>
                <a:spcPct val="0"/>
              </a:spcBef>
              <a:buFont typeface="Wingdings" panose="05000000000000000000" pitchFamily="2" charset="2"/>
              <a:buChar char="ü"/>
            </a:pPr>
            <a:r>
              <a:rPr lang="en-GB" altLang="en-US" sz="1800"/>
              <a:t>Performs NAT function by shielding private IP Address.</a:t>
            </a:r>
          </a:p>
          <a:p>
            <a:pPr lvl="1">
              <a:spcBef>
                <a:spcPct val="0"/>
              </a:spcBef>
              <a:buFont typeface="Wingdings" panose="05000000000000000000" pitchFamily="2" charset="2"/>
              <a:buChar char="ü"/>
            </a:pPr>
            <a:r>
              <a:rPr lang="en-GB" altLang="en-US" sz="1800"/>
              <a:t>Types- </a:t>
            </a:r>
            <a:r>
              <a:rPr lang="en-GB" altLang="en-US" sz="1800">
                <a:solidFill>
                  <a:srgbClr val="FF0000"/>
                </a:solidFill>
              </a:rPr>
              <a:t>Core Router</a:t>
            </a:r>
            <a:r>
              <a:rPr lang="en-GB" altLang="en-US" sz="1800"/>
              <a:t>( used by ISP’s- forwards information along main fibre optic), </a:t>
            </a:r>
            <a:r>
              <a:rPr lang="en-GB" altLang="en-US" sz="1800">
                <a:solidFill>
                  <a:srgbClr val="FF0000"/>
                </a:solidFill>
              </a:rPr>
              <a:t>Backbone Routers</a:t>
            </a:r>
            <a:r>
              <a:rPr lang="en-GB" altLang="en-US" sz="1800"/>
              <a:t>(Connects large enterprise Network to Core Router), </a:t>
            </a:r>
            <a:r>
              <a:rPr lang="en-GB" altLang="en-US" sz="1800">
                <a:solidFill>
                  <a:srgbClr val="FF0000"/>
                </a:solidFill>
              </a:rPr>
              <a:t>Edge Router </a:t>
            </a:r>
            <a:r>
              <a:rPr lang="en-GB" altLang="en-US" sz="1800"/>
              <a:t>(also known as Access Router- low capacity, resides at boundary LAN and  connects to public internet, private WAN or external LAN.</a:t>
            </a:r>
          </a:p>
          <a:p>
            <a:pPr lvl="1">
              <a:spcBef>
                <a:spcPct val="0"/>
              </a:spcBef>
              <a:buFont typeface="Wingdings" panose="05000000000000000000" pitchFamily="2" charset="2"/>
              <a:buChar char="ü"/>
            </a:pPr>
            <a:r>
              <a:rPr lang="en-GB" altLang="en-US" sz="1800"/>
              <a:t>Routers are specialised computer with </a:t>
            </a:r>
            <a:r>
              <a:rPr lang="en-GB" altLang="en-US" sz="1800">
                <a:solidFill>
                  <a:srgbClr val="FF0000"/>
                </a:solidFill>
              </a:rPr>
              <a:t>CPU, RAM, Network interface</a:t>
            </a:r>
            <a:r>
              <a:rPr lang="en-GB" altLang="en-US" sz="1800"/>
              <a:t>.</a:t>
            </a:r>
          </a:p>
          <a:p>
            <a:pPr lvl="1">
              <a:spcBef>
                <a:spcPct val="0"/>
              </a:spcBef>
              <a:buFont typeface="Wingdings" panose="05000000000000000000" pitchFamily="2" charset="2"/>
              <a:buChar char="ü"/>
            </a:pPr>
            <a:r>
              <a:rPr lang="en-US" altLang="en-US" sz="1800"/>
              <a:t>In addition to studying the overall statistics generated from a router device, the router table provides </a:t>
            </a:r>
            <a:r>
              <a:rPr lang="en-US" altLang="en-US" sz="1800" b="1"/>
              <a:t>important information about the paths followed by the network traffic</a:t>
            </a:r>
            <a:r>
              <a:rPr lang="en-US" altLang="en-US" sz="1800"/>
              <a:t>.</a:t>
            </a:r>
          </a:p>
          <a:p>
            <a:pPr lvl="1">
              <a:spcBef>
                <a:spcPct val="0"/>
              </a:spcBef>
              <a:buFont typeface="Wingdings" panose="05000000000000000000" pitchFamily="2" charset="2"/>
              <a:buChar char="ü"/>
            </a:pPr>
            <a:r>
              <a:rPr lang="en-US" altLang="en-US" sz="1800"/>
              <a:t>The interfaces and the connections of the routers help figure out the network topology.</a:t>
            </a:r>
            <a:endParaRPr lang="en-GB" altLang="en-US" sz="1800"/>
          </a:p>
          <a:p>
            <a:pPr lvl="1">
              <a:spcBef>
                <a:spcPct val="0"/>
              </a:spcBef>
              <a:buFont typeface="Wingdings" panose="05000000000000000000" pitchFamily="2" charset="2"/>
              <a:buChar char="ü"/>
            </a:pPr>
            <a:endParaRPr lang="en-GB" altLang="en-US" sz="1200">
              <a:solidFill>
                <a:srgbClr val="FFFF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6C820-BE0E-44AC-B979-C5308B2F380B}"/>
              </a:ext>
            </a:extLst>
          </p:cNvPr>
          <p:cNvSpPr>
            <a:spLocks noGrp="1"/>
          </p:cNvSpPr>
          <p:nvPr>
            <p:ph type="title"/>
          </p:nvPr>
        </p:nvSpPr>
        <p:spPr/>
        <p:txBody>
          <a:bodyPr/>
          <a:lstStyle/>
          <a:p>
            <a:endParaRPr lang="en-CA"/>
          </a:p>
        </p:txBody>
      </p:sp>
      <p:sp>
        <p:nvSpPr>
          <p:cNvPr id="4" name="Slide Number Placeholder 3">
            <a:extLst>
              <a:ext uri="{FF2B5EF4-FFF2-40B4-BE49-F238E27FC236}">
                <a16:creationId xmlns:a16="http://schemas.microsoft.com/office/drawing/2014/main" id="{866926BF-B6F2-4F52-AF41-DADDAF6781E2}"/>
              </a:ext>
            </a:extLst>
          </p:cNvPr>
          <p:cNvSpPr>
            <a:spLocks noGrp="1"/>
          </p:cNvSpPr>
          <p:nvPr>
            <p:ph type="sldNum" sz="quarter" idx="12"/>
          </p:nvPr>
        </p:nvSpPr>
        <p:spPr/>
        <p:txBody>
          <a:bodyPr/>
          <a:lstStyle/>
          <a:p>
            <a:pPr>
              <a:defRPr/>
            </a:pPr>
            <a:fld id="{428F6B2C-0EF7-4636-BFEF-1FE992E7B190}" type="slidenum">
              <a:rPr lang="en-US" altLang="en-US" smtClean="0"/>
              <a:pPr>
                <a:defRPr/>
              </a:pPr>
              <a:t>72</a:t>
            </a:fld>
            <a:endParaRPr lang="en-US" altLang="en-US"/>
          </a:p>
        </p:txBody>
      </p:sp>
      <p:pic>
        <p:nvPicPr>
          <p:cNvPr id="1026" name="Picture 2" descr="Key router attack vectors">
            <a:extLst>
              <a:ext uri="{FF2B5EF4-FFF2-40B4-BE49-F238E27FC236}">
                <a16:creationId xmlns:a16="http://schemas.microsoft.com/office/drawing/2014/main" id="{1DAB329A-75D3-40DF-9646-333E77310E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157" y="1181100"/>
            <a:ext cx="8365685" cy="475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50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2118-F7B5-4BDF-A836-1624219F0700}"/>
              </a:ext>
            </a:extLst>
          </p:cNvPr>
          <p:cNvSpPr>
            <a:spLocks noGrp="1"/>
          </p:cNvSpPr>
          <p:nvPr>
            <p:ph type="title"/>
          </p:nvPr>
        </p:nvSpPr>
        <p:spPr>
          <a:xfrm>
            <a:off x="651186" y="152400"/>
            <a:ext cx="7772400" cy="1143000"/>
          </a:xfrm>
        </p:spPr>
        <p:txBody>
          <a:bodyPr/>
          <a:lstStyle/>
          <a:p>
            <a:r>
              <a:rPr lang="en-US" sz="3200" b="1" dirty="0"/>
              <a:t>How to discover firmware vulnerabilities</a:t>
            </a:r>
            <a:endParaRPr lang="en-CA" sz="3200" dirty="0"/>
          </a:p>
        </p:txBody>
      </p:sp>
      <p:sp>
        <p:nvSpPr>
          <p:cNvPr id="3" name="Content Placeholder 2">
            <a:extLst>
              <a:ext uri="{FF2B5EF4-FFF2-40B4-BE49-F238E27FC236}">
                <a16:creationId xmlns:a16="http://schemas.microsoft.com/office/drawing/2014/main" id="{324F86DB-0FB8-47FE-8E36-49487408FC01}"/>
              </a:ext>
            </a:extLst>
          </p:cNvPr>
          <p:cNvSpPr>
            <a:spLocks noGrp="1"/>
          </p:cNvSpPr>
          <p:nvPr>
            <p:ph idx="1"/>
          </p:nvPr>
        </p:nvSpPr>
        <p:spPr>
          <a:xfrm>
            <a:off x="340211" y="1045612"/>
            <a:ext cx="8352928" cy="4114800"/>
          </a:xfrm>
        </p:spPr>
        <p:txBody>
          <a:bodyPr/>
          <a:lstStyle/>
          <a:p>
            <a:r>
              <a:rPr lang="en-US" sz="1800" dirty="0"/>
              <a:t>When talking about searching for vulnerabilities, we usually mean discovering </a:t>
            </a:r>
            <a:r>
              <a:rPr lang="en-US" sz="1800" b="1" dirty="0"/>
              <a:t>first-day vulnerabilities </a:t>
            </a:r>
            <a:r>
              <a:rPr lang="en-US" sz="1800" dirty="0"/>
              <a:t>— security issues that were already discovered and reported. The details of a reported first-day vulnerability help both for manufacturers to release a patch for their product and for malicious actors hack the affected software. </a:t>
            </a:r>
          </a:p>
          <a:p>
            <a:r>
              <a:rPr lang="en-US" sz="1800" dirty="0"/>
              <a:t>Though you often hear about </a:t>
            </a:r>
            <a:r>
              <a:rPr lang="en-US" sz="1800" u="sng" dirty="0"/>
              <a:t>zero-day vulnerabilities</a:t>
            </a:r>
            <a:r>
              <a:rPr lang="en-US" sz="1800" dirty="0"/>
              <a:t>, searching for them is a challenging process of trial and error, as the weaknesses are still unknown.</a:t>
            </a:r>
          </a:p>
          <a:p>
            <a:r>
              <a:rPr lang="en-US" sz="1800" b="1" dirty="0"/>
              <a:t>The search for first-day vulnerabilities starts with discovering libraries inside the router firmware. You need to gather library names and versions, then look for vulnerability reports on these libraries in vulnerability databases.</a:t>
            </a:r>
          </a:p>
          <a:p>
            <a:br>
              <a:rPr lang="en-US" sz="1800" dirty="0"/>
            </a:br>
            <a:endParaRPr lang="en-CA" sz="1800" dirty="0"/>
          </a:p>
        </p:txBody>
      </p:sp>
      <p:sp>
        <p:nvSpPr>
          <p:cNvPr id="4" name="Slide Number Placeholder 3">
            <a:extLst>
              <a:ext uri="{FF2B5EF4-FFF2-40B4-BE49-F238E27FC236}">
                <a16:creationId xmlns:a16="http://schemas.microsoft.com/office/drawing/2014/main" id="{EA694AB7-6372-40B7-B4EB-7E61ED528309}"/>
              </a:ext>
            </a:extLst>
          </p:cNvPr>
          <p:cNvSpPr>
            <a:spLocks noGrp="1"/>
          </p:cNvSpPr>
          <p:nvPr>
            <p:ph type="sldNum" sz="quarter" idx="12"/>
          </p:nvPr>
        </p:nvSpPr>
        <p:spPr/>
        <p:txBody>
          <a:bodyPr/>
          <a:lstStyle/>
          <a:p>
            <a:pPr>
              <a:defRPr/>
            </a:pPr>
            <a:fld id="{428F6B2C-0EF7-4636-BFEF-1FE992E7B190}" type="slidenum">
              <a:rPr lang="en-US" altLang="en-US" smtClean="0"/>
              <a:pPr>
                <a:defRPr/>
              </a:pPr>
              <a:t>73</a:t>
            </a:fld>
            <a:endParaRPr lang="en-US" altLang="en-US"/>
          </a:p>
        </p:txBody>
      </p:sp>
      <p:pic>
        <p:nvPicPr>
          <p:cNvPr id="2050" name="Picture 2" descr="How to validate discovered vulnerabilities">
            <a:extLst>
              <a:ext uri="{FF2B5EF4-FFF2-40B4-BE49-F238E27FC236}">
                <a16:creationId xmlns:a16="http://schemas.microsoft.com/office/drawing/2014/main" id="{4E8F77A8-98E3-4CFA-AB21-F760C8012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452" y="3789041"/>
            <a:ext cx="6115248" cy="271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3919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438BDA-4C97-4BB6-916B-99B02BF36E0A}"/>
              </a:ext>
            </a:extLst>
          </p:cNvPr>
          <p:cNvSpPr/>
          <p:nvPr/>
        </p:nvSpPr>
        <p:spPr>
          <a:xfrm>
            <a:off x="122238" y="963613"/>
            <a:ext cx="5438775" cy="5218112"/>
          </a:xfrm>
          <a:prstGeom prst="rect">
            <a:avLst/>
          </a:prstGeom>
          <a:ln w="38100">
            <a:solidFill>
              <a:schemeClr val="tx1"/>
            </a:solidFill>
          </a:ln>
        </p:spPr>
        <p:txBody>
          <a:bodyPr>
            <a:spAutoFit/>
          </a:bodyPr>
          <a:lstStyle/>
          <a:p>
            <a:pPr marL="557213" lvl="1" indent="-214313">
              <a:buFont typeface="Wingdings" panose="05000000000000000000" pitchFamily="2" charset="2"/>
              <a:buChar char="ü"/>
              <a:defRPr/>
            </a:pPr>
            <a:r>
              <a:rPr lang="en-GB" sz="1725" dirty="0">
                <a:ea typeface="ＭＳ Ｐゴシック" panose="020B0600070205080204" pitchFamily="34" charset="-128"/>
              </a:rPr>
              <a:t>Network  security device.</a:t>
            </a:r>
          </a:p>
          <a:p>
            <a:pPr marL="557213" lvl="1" indent="-214313">
              <a:buFont typeface="Wingdings" panose="05000000000000000000" pitchFamily="2" charset="2"/>
              <a:buChar char="ü"/>
              <a:defRPr/>
            </a:pPr>
            <a:r>
              <a:rPr lang="en-GB" sz="1725" dirty="0">
                <a:ea typeface="ＭＳ Ｐゴシック" panose="020B0600070205080204" pitchFamily="34" charset="-128"/>
              </a:rPr>
              <a:t>It may be  Hardware or Software based.</a:t>
            </a:r>
          </a:p>
          <a:p>
            <a:pPr marL="557213" lvl="1" indent="-214313">
              <a:buFont typeface="Wingdings" panose="05000000000000000000" pitchFamily="2" charset="2"/>
              <a:buChar char="ü"/>
              <a:defRPr/>
            </a:pPr>
            <a:r>
              <a:rPr lang="en-GB" sz="1725" dirty="0">
                <a:ea typeface="ＭＳ Ｐゴシック" panose="020B0600070205080204" pitchFamily="34" charset="-128"/>
              </a:rPr>
              <a:t>Monitors all incoming and outgoing traffic.</a:t>
            </a:r>
          </a:p>
          <a:p>
            <a:pPr marL="557213" lvl="1" indent="-214313">
              <a:buFont typeface="Wingdings" panose="05000000000000000000" pitchFamily="2" charset="2"/>
              <a:buChar char="ü"/>
              <a:defRPr/>
            </a:pPr>
            <a:r>
              <a:rPr lang="en-GB" sz="1725" dirty="0">
                <a:ea typeface="ＭＳ Ｐゴシック" panose="020B0600070205080204" pitchFamily="34" charset="-128"/>
              </a:rPr>
              <a:t> Based on defined set of security rules it </a:t>
            </a:r>
            <a:r>
              <a:rPr lang="en-GB" sz="1725" dirty="0">
                <a:solidFill>
                  <a:srgbClr val="FF0000"/>
                </a:solidFill>
                <a:ea typeface="ＭＳ Ｐゴシック" panose="020B0600070205080204" pitchFamily="34" charset="-128"/>
              </a:rPr>
              <a:t>accepts, rejects or drops </a:t>
            </a:r>
            <a:r>
              <a:rPr lang="en-GB" sz="1725" dirty="0">
                <a:ea typeface="ＭＳ Ｐゴシック" panose="020B0600070205080204" pitchFamily="34" charset="-128"/>
              </a:rPr>
              <a:t>that specific traffic.</a:t>
            </a:r>
          </a:p>
          <a:p>
            <a:pPr marL="900113" lvl="2" indent="-214313">
              <a:buFont typeface="Wingdings" panose="05000000000000000000" pitchFamily="2" charset="2"/>
              <a:buChar char="ü"/>
              <a:defRPr/>
            </a:pPr>
            <a:r>
              <a:rPr lang="en-GB" sz="1725" b="1" dirty="0">
                <a:solidFill>
                  <a:srgbClr val="FF0000"/>
                </a:solidFill>
                <a:ea typeface="ＭＳ Ｐゴシック" panose="020B0600070205080204" pitchFamily="34" charset="-128"/>
              </a:rPr>
              <a:t>Accept</a:t>
            </a:r>
            <a:r>
              <a:rPr lang="en-GB" sz="1725" b="1" dirty="0">
                <a:ea typeface="ＭＳ Ｐゴシック" panose="020B0600070205080204" pitchFamily="34" charset="-128"/>
              </a:rPr>
              <a:t> :</a:t>
            </a:r>
            <a:r>
              <a:rPr lang="en-GB" sz="1725" dirty="0">
                <a:ea typeface="ＭＳ Ｐゴシック" panose="020B0600070205080204" pitchFamily="34" charset="-128"/>
              </a:rPr>
              <a:t> allow the traffic</a:t>
            </a:r>
          </a:p>
          <a:p>
            <a:pPr marL="900113" lvl="2" indent="-214313">
              <a:buFont typeface="Wingdings" panose="05000000000000000000" pitchFamily="2" charset="2"/>
              <a:buChar char="ü"/>
              <a:defRPr/>
            </a:pPr>
            <a:r>
              <a:rPr lang="en-GB" sz="1725" b="1" dirty="0">
                <a:solidFill>
                  <a:srgbClr val="FF0000"/>
                </a:solidFill>
                <a:ea typeface="ＭＳ Ｐゴシック" panose="020B0600070205080204" pitchFamily="34" charset="-128"/>
              </a:rPr>
              <a:t>Reject </a:t>
            </a:r>
            <a:r>
              <a:rPr lang="en-GB" sz="1725" b="1" dirty="0">
                <a:ea typeface="ＭＳ Ｐゴシック" panose="020B0600070205080204" pitchFamily="34" charset="-128"/>
              </a:rPr>
              <a:t>:</a:t>
            </a:r>
            <a:r>
              <a:rPr lang="en-GB" sz="1725" dirty="0">
                <a:ea typeface="ＭＳ Ｐゴシック" panose="020B0600070205080204" pitchFamily="34" charset="-128"/>
              </a:rPr>
              <a:t> block the traffic but reply with an “unreachable error”</a:t>
            </a:r>
          </a:p>
          <a:p>
            <a:pPr marL="900113" lvl="2" indent="-214313">
              <a:buFont typeface="Wingdings" panose="05000000000000000000" pitchFamily="2" charset="2"/>
              <a:buChar char="ü"/>
              <a:defRPr/>
            </a:pPr>
            <a:r>
              <a:rPr lang="en-GB" sz="1725" b="1" dirty="0">
                <a:solidFill>
                  <a:srgbClr val="FF0000"/>
                </a:solidFill>
                <a:ea typeface="ＭＳ Ｐゴシック" panose="020B0600070205080204" pitchFamily="34" charset="-128"/>
              </a:rPr>
              <a:t>Drop</a:t>
            </a:r>
            <a:r>
              <a:rPr lang="en-GB" sz="1725" b="1" dirty="0">
                <a:ea typeface="ＭＳ Ｐゴシック" panose="020B0600070205080204" pitchFamily="34" charset="-128"/>
              </a:rPr>
              <a:t> : block the traffic with no reply</a:t>
            </a:r>
          </a:p>
          <a:p>
            <a:pPr marL="557213" lvl="1" indent="-214313">
              <a:buFont typeface="Wingdings" panose="05000000000000000000" pitchFamily="2" charset="2"/>
              <a:buChar char="ü"/>
              <a:defRPr/>
            </a:pPr>
            <a:r>
              <a:rPr lang="en-GB" sz="1725" dirty="0">
                <a:ea typeface="ＭＳ Ｐゴシック" panose="020B0600070205080204" pitchFamily="34" charset="-128"/>
              </a:rPr>
              <a:t>Establishes a </a:t>
            </a:r>
            <a:r>
              <a:rPr lang="en-GB" sz="1725" dirty="0">
                <a:solidFill>
                  <a:srgbClr val="FF0000"/>
                </a:solidFill>
                <a:ea typeface="ＭＳ Ｐゴシック" panose="020B0600070205080204" pitchFamily="34" charset="-128"/>
              </a:rPr>
              <a:t>barrier between secured internal networks and outside untrusted network</a:t>
            </a:r>
            <a:r>
              <a:rPr lang="en-GB" sz="1725" dirty="0">
                <a:ea typeface="ＭＳ Ｐゴシック" panose="020B0600070205080204" pitchFamily="34" charset="-128"/>
              </a:rPr>
              <a:t>, such as Internet.</a:t>
            </a:r>
            <a:endParaRPr lang="en-GB" sz="1800" dirty="0">
              <a:solidFill>
                <a:srgbClr val="212529"/>
              </a:solidFill>
              <a:ea typeface="ＭＳ Ｐゴシック" panose="020B0600070205080204" pitchFamily="34" charset="-128"/>
              <a:cs typeface="Times New Roman" panose="02020603050405020304" pitchFamily="18" charset="0"/>
            </a:endParaRPr>
          </a:p>
          <a:p>
            <a:pPr marL="214313" indent="-214313">
              <a:buFont typeface="Wingdings" panose="05000000000000000000" pitchFamily="2" charset="2"/>
              <a:buChar char="ü"/>
              <a:defRPr/>
            </a:pPr>
            <a:r>
              <a:rPr lang="en-GB" sz="1800" dirty="0">
                <a:solidFill>
                  <a:srgbClr val="212529"/>
                </a:solidFill>
                <a:ea typeface="ＭＳ Ｐゴシック" panose="020B0600070205080204" pitchFamily="34" charset="-128"/>
                <a:cs typeface="Times New Roman" panose="02020603050405020304" pitchFamily="18" charset="0"/>
              </a:rPr>
              <a:t>It is designed to forward some packets and filter others.</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A firewall is </a:t>
            </a:r>
            <a:r>
              <a:rPr lang="en-GB" sz="1800" b="1" dirty="0">
                <a:ea typeface="ＭＳ Ｐゴシック" panose="020B0600070205080204" pitchFamily="34" charset="-128"/>
                <a:cs typeface="Times New Roman" panose="02020603050405020304" pitchFamily="18" charset="0"/>
              </a:rPr>
              <a:t>hardware, software, or a combination of both</a:t>
            </a:r>
            <a:r>
              <a:rPr lang="en-GB" sz="1800" dirty="0">
                <a:ea typeface="ＭＳ Ｐゴシック" panose="020B0600070205080204" pitchFamily="34" charset="-128"/>
                <a:cs typeface="Times New Roman" panose="02020603050405020304" pitchFamily="18" charset="0"/>
              </a:rPr>
              <a:t> that is used to prevent unauthorized programs or Internet users from accessing a private network and/or a single computer.</a:t>
            </a:r>
          </a:p>
          <a:p>
            <a:pPr marL="214313" indent="-214313">
              <a:buFont typeface="Wingdings" panose="05000000000000000000" pitchFamily="2" charset="2"/>
              <a:buChar char="ü"/>
              <a:defRPr/>
            </a:pPr>
            <a:r>
              <a:rPr lang="en-GB" sz="1800" dirty="0">
                <a:ea typeface="ＭＳ Ｐゴシック" panose="020B0600070205080204" pitchFamily="34" charset="-128"/>
                <a:cs typeface="Times New Roman" panose="02020603050405020304" pitchFamily="18" charset="0"/>
              </a:rPr>
              <a:t>Acts as a security gateway between two networks.</a:t>
            </a:r>
          </a:p>
        </p:txBody>
      </p:sp>
      <p:pic>
        <p:nvPicPr>
          <p:cNvPr id="59395" name="Picture 4">
            <a:extLst>
              <a:ext uri="{FF2B5EF4-FFF2-40B4-BE49-F238E27FC236}">
                <a16:creationId xmlns:a16="http://schemas.microsoft.com/office/drawing/2014/main" id="{F26D7EA1-15C8-41A2-B2B2-2213585EB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075" y="406400"/>
            <a:ext cx="32226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5">
            <a:extLst>
              <a:ext uri="{FF2B5EF4-FFF2-40B4-BE49-F238E27FC236}">
                <a16:creationId xmlns:a16="http://schemas.microsoft.com/office/drawing/2014/main" id="{92EBB29F-CB2A-4B22-B687-BB1EDF166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2081213"/>
            <a:ext cx="322262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Rectangle 6">
            <a:extLst>
              <a:ext uri="{FF2B5EF4-FFF2-40B4-BE49-F238E27FC236}">
                <a16:creationId xmlns:a16="http://schemas.microsoft.com/office/drawing/2014/main" id="{007AC79D-F5F5-479E-BB84-94DA65660C0A}"/>
              </a:ext>
            </a:extLst>
          </p:cNvPr>
          <p:cNvSpPr>
            <a:spLocks noChangeArrowheads="1"/>
          </p:cNvSpPr>
          <p:nvPr/>
        </p:nvSpPr>
        <p:spPr bwMode="auto">
          <a:xfrm>
            <a:off x="3657600" y="406400"/>
            <a:ext cx="182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400" b="1"/>
              <a:t>FIREWALL</a:t>
            </a:r>
          </a:p>
        </p:txBody>
      </p:sp>
      <p:pic>
        <p:nvPicPr>
          <p:cNvPr id="59398" name="Picture 2" descr="https://study-ccna.com/wp-content/uploads/IDS-IPS.png">
            <a:extLst>
              <a:ext uri="{FF2B5EF4-FFF2-40B4-BE49-F238E27FC236}">
                <a16:creationId xmlns:a16="http://schemas.microsoft.com/office/drawing/2014/main" id="{DAF77F4F-CD4E-4982-9839-C4E9F95E2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3744913"/>
            <a:ext cx="2732087"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6" descr="Image result for Firewalls">
            <a:extLst>
              <a:ext uri="{FF2B5EF4-FFF2-40B4-BE49-F238E27FC236}">
                <a16:creationId xmlns:a16="http://schemas.microsoft.com/office/drawing/2014/main" id="{B800C0CC-A229-4F30-B4ED-8F7F67A4D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866900"/>
            <a:ext cx="7088188" cy="32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id="{4F094CF7-740F-4222-B946-14CC8A853D64}"/>
              </a:ext>
            </a:extLst>
          </p:cNvPr>
          <p:cNvSpPr>
            <a:spLocks noChangeArrowheads="1"/>
          </p:cNvSpPr>
          <p:nvPr/>
        </p:nvSpPr>
        <p:spPr bwMode="auto">
          <a:xfrm>
            <a:off x="414338" y="1831975"/>
            <a:ext cx="3160712" cy="378565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14313" indent="-214313">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GB" altLang="en-US" sz="2400" dirty="0">
                <a:solidFill>
                  <a:srgbClr val="212529"/>
                </a:solidFill>
                <a:cs typeface="Times New Roman" panose="02020603050405020304" pitchFamily="18" charset="0"/>
              </a:rPr>
              <a:t>Hardware firewall</a:t>
            </a:r>
          </a:p>
          <a:p>
            <a:pPr>
              <a:spcBef>
                <a:spcPct val="0"/>
              </a:spcBef>
              <a:buFont typeface="Wingdings" panose="05000000000000000000" pitchFamily="2" charset="2"/>
              <a:buChar char="ü"/>
            </a:pPr>
            <a:r>
              <a:rPr lang="en-GB" altLang="en-US" sz="2400" dirty="0">
                <a:solidFill>
                  <a:srgbClr val="212529"/>
                </a:solidFill>
                <a:cs typeface="Times New Roman" panose="02020603050405020304" pitchFamily="18" charset="0"/>
              </a:rPr>
              <a:t>Software firewall</a:t>
            </a:r>
          </a:p>
          <a:p>
            <a:pPr>
              <a:spcBef>
                <a:spcPct val="0"/>
              </a:spcBef>
              <a:buFont typeface="Wingdings" panose="05000000000000000000" pitchFamily="2" charset="2"/>
              <a:buChar char="ü"/>
            </a:pPr>
            <a:r>
              <a:rPr lang="en-GB" altLang="en-US" sz="2400" dirty="0">
                <a:solidFill>
                  <a:srgbClr val="212529"/>
                </a:solidFill>
                <a:cs typeface="Times New Roman" panose="02020603050405020304" pitchFamily="18" charset="0"/>
              </a:rPr>
              <a:t>Packet-filter firewall</a:t>
            </a:r>
          </a:p>
          <a:p>
            <a:pPr>
              <a:spcBef>
                <a:spcPct val="0"/>
              </a:spcBef>
              <a:buFont typeface="Wingdings" panose="05000000000000000000" pitchFamily="2" charset="2"/>
              <a:buChar char="ü"/>
            </a:pPr>
            <a:r>
              <a:rPr lang="en-GB" altLang="en-US" sz="2400" dirty="0">
                <a:solidFill>
                  <a:srgbClr val="212529"/>
                </a:solidFill>
                <a:cs typeface="Times New Roman" panose="02020603050405020304" pitchFamily="18" charset="0"/>
              </a:rPr>
              <a:t>Proxy firewall</a:t>
            </a:r>
          </a:p>
          <a:p>
            <a:pPr>
              <a:spcBef>
                <a:spcPct val="0"/>
              </a:spcBef>
              <a:buFont typeface="Wingdings" panose="05000000000000000000" pitchFamily="2" charset="2"/>
              <a:buChar char="ü"/>
            </a:pPr>
            <a:r>
              <a:rPr lang="en-GB" altLang="en-US" sz="2400" dirty="0">
                <a:solidFill>
                  <a:srgbClr val="212529"/>
                </a:solidFill>
                <a:cs typeface="Times New Roman" panose="02020603050405020304" pitchFamily="18" charset="0"/>
              </a:rPr>
              <a:t>Circuit-level gateways</a:t>
            </a:r>
          </a:p>
          <a:p>
            <a:pPr>
              <a:spcBef>
                <a:spcPct val="0"/>
              </a:spcBef>
              <a:buFont typeface="Wingdings" panose="05000000000000000000" pitchFamily="2" charset="2"/>
              <a:buChar char="ü"/>
            </a:pPr>
            <a:r>
              <a:rPr lang="en-GB" altLang="en-US" sz="2400" dirty="0">
                <a:solidFill>
                  <a:srgbClr val="212529"/>
                </a:solidFill>
                <a:cs typeface="Times New Roman" panose="02020603050405020304" pitchFamily="18" charset="0"/>
              </a:rPr>
              <a:t>Stateful packet inspection (SPI)</a:t>
            </a:r>
          </a:p>
          <a:p>
            <a:pPr>
              <a:spcBef>
                <a:spcPct val="0"/>
              </a:spcBef>
              <a:buFont typeface="Wingdings" panose="05000000000000000000" pitchFamily="2" charset="2"/>
              <a:buChar char="ü"/>
            </a:pPr>
            <a:r>
              <a:rPr lang="en-GB" altLang="en-US" sz="2400" dirty="0">
                <a:solidFill>
                  <a:srgbClr val="212529"/>
                </a:solidFill>
                <a:cs typeface="Times New Roman" panose="02020603050405020304" pitchFamily="18" charset="0"/>
              </a:rPr>
              <a:t>Next-generation firewall (NGFW)</a:t>
            </a:r>
          </a:p>
        </p:txBody>
      </p:sp>
      <p:sp>
        <p:nvSpPr>
          <p:cNvPr id="62467" name="Rectangle 4">
            <a:extLst>
              <a:ext uri="{FF2B5EF4-FFF2-40B4-BE49-F238E27FC236}">
                <a16:creationId xmlns:a16="http://schemas.microsoft.com/office/drawing/2014/main" id="{85DC6B65-3036-4AB8-BA1A-78A32D45393D}"/>
              </a:ext>
            </a:extLst>
          </p:cNvPr>
          <p:cNvSpPr>
            <a:spLocks noChangeArrowheads="1"/>
          </p:cNvSpPr>
          <p:nvPr/>
        </p:nvSpPr>
        <p:spPr bwMode="auto">
          <a:xfrm>
            <a:off x="2840038" y="1266825"/>
            <a:ext cx="3343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GB" altLang="en-US" sz="1800" b="1" u="sng">
                <a:solidFill>
                  <a:srgbClr val="00334A"/>
                </a:solidFill>
                <a:latin typeface="Roboto Slab"/>
              </a:rPr>
              <a:t>FIREWALL CLASSIFICATION</a:t>
            </a:r>
          </a:p>
        </p:txBody>
      </p:sp>
      <p:pic>
        <p:nvPicPr>
          <p:cNvPr id="62468" name="Picture 5">
            <a:extLst>
              <a:ext uri="{FF2B5EF4-FFF2-40B4-BE49-F238E27FC236}">
                <a16:creationId xmlns:a16="http://schemas.microsoft.com/office/drawing/2014/main" id="{7431A74F-F389-4185-A9F1-9D8CAD7ED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650" y="1831975"/>
            <a:ext cx="4224338"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Box 6">
            <a:extLst>
              <a:ext uri="{FF2B5EF4-FFF2-40B4-BE49-F238E27FC236}">
                <a16:creationId xmlns:a16="http://schemas.microsoft.com/office/drawing/2014/main" id="{5A5E1FD4-3B94-4574-8291-2B22E964F320}"/>
              </a:ext>
            </a:extLst>
          </p:cNvPr>
          <p:cNvSpPr txBox="1">
            <a:spLocks noChangeArrowheads="1"/>
          </p:cNvSpPr>
          <p:nvPr/>
        </p:nvSpPr>
        <p:spPr bwMode="auto">
          <a:xfrm>
            <a:off x="5173663" y="1831975"/>
            <a:ext cx="2171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1800"/>
              <a:t>Evolution of Firewall</a:t>
            </a:r>
            <a:endParaRPr lang="en-IN" altLang="en-US" sz="1800"/>
          </a:p>
        </p:txBody>
      </p:sp>
      <p:sp>
        <p:nvSpPr>
          <p:cNvPr id="62470" name="Rectangle 7">
            <a:extLst>
              <a:ext uri="{FF2B5EF4-FFF2-40B4-BE49-F238E27FC236}">
                <a16:creationId xmlns:a16="http://schemas.microsoft.com/office/drawing/2014/main" id="{B6D23B48-1198-4433-961D-A0DCBC05A923}"/>
              </a:ext>
            </a:extLst>
          </p:cNvPr>
          <p:cNvSpPr>
            <a:spLocks noChangeArrowheads="1"/>
          </p:cNvSpPr>
          <p:nvPr/>
        </p:nvSpPr>
        <p:spPr bwMode="auto">
          <a:xfrm>
            <a:off x="5376863" y="4968875"/>
            <a:ext cx="21145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GB" altLang="en-US" sz="1800"/>
          </a:p>
          <a:p>
            <a:pPr>
              <a:spcBef>
                <a:spcPct val="0"/>
              </a:spcBef>
              <a:buFontTx/>
              <a:buNone/>
            </a:pPr>
            <a:r>
              <a:rPr lang="en-GB" altLang="en-US" sz="1800"/>
              <a:t>Stages of evaluation </a:t>
            </a:r>
            <a:endParaRPr lang="en-IN" altLang="en-US" sz="1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
            <a:extLst>
              <a:ext uri="{FF2B5EF4-FFF2-40B4-BE49-F238E27FC236}">
                <a16:creationId xmlns:a16="http://schemas.microsoft.com/office/drawing/2014/main" id="{72073A2E-5D9D-4CD8-A39F-69C2C98E1BE2}"/>
              </a:ext>
            </a:extLst>
          </p:cNvPr>
          <p:cNvSpPr>
            <a:spLocks noChangeArrowheads="1"/>
          </p:cNvSpPr>
          <p:nvPr/>
        </p:nvSpPr>
        <p:spPr bwMode="auto">
          <a:xfrm>
            <a:off x="611188" y="1412875"/>
            <a:ext cx="3473450" cy="507841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14313" indent="-214313">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557213" indent="-214313">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IN" altLang="en-US" sz="1800"/>
              <a:t>Hardware Firewalls</a:t>
            </a:r>
          </a:p>
          <a:p>
            <a:pPr lvl="1">
              <a:spcBef>
                <a:spcPct val="0"/>
              </a:spcBef>
              <a:buFont typeface="Wingdings" panose="05000000000000000000" pitchFamily="2" charset="2"/>
              <a:buChar char="ü"/>
            </a:pPr>
            <a:r>
              <a:rPr lang="en-IN" altLang="en-US" sz="1800"/>
              <a:t> </a:t>
            </a:r>
            <a:r>
              <a:rPr lang="en-GB" altLang="en-US" sz="1800"/>
              <a:t>A hardware firewall is preferred when a firewall is required on more than one machine. </a:t>
            </a:r>
          </a:p>
          <a:p>
            <a:pPr lvl="1">
              <a:spcBef>
                <a:spcPct val="0"/>
              </a:spcBef>
              <a:buFont typeface="Wingdings" panose="05000000000000000000" pitchFamily="2" charset="2"/>
              <a:buChar char="ü"/>
            </a:pPr>
            <a:r>
              <a:rPr lang="en-GB" altLang="en-US" sz="1800"/>
              <a:t>A hardware firewall provides an additional layer of security to the physical network.</a:t>
            </a:r>
          </a:p>
          <a:p>
            <a:pPr lvl="1">
              <a:spcBef>
                <a:spcPct val="0"/>
              </a:spcBef>
              <a:buFont typeface="Wingdings" panose="05000000000000000000" pitchFamily="2" charset="2"/>
              <a:buChar char="ü"/>
            </a:pPr>
            <a:r>
              <a:rPr lang="en-IN" altLang="en-US" sz="1800"/>
              <a:t>Protects an entire network.</a:t>
            </a:r>
          </a:p>
          <a:p>
            <a:pPr lvl="1">
              <a:spcBef>
                <a:spcPct val="0"/>
              </a:spcBef>
              <a:buFont typeface="Wingdings" panose="05000000000000000000" pitchFamily="2" charset="2"/>
              <a:buChar char="ü"/>
            </a:pPr>
            <a:r>
              <a:rPr lang="en-IN" altLang="en-US" sz="1800"/>
              <a:t>Implemented on the router level Usually more expensive, harder to configure.</a:t>
            </a:r>
            <a:endParaRPr lang="en-GB" altLang="en-US" sz="1800"/>
          </a:p>
          <a:p>
            <a:pPr lvl="1">
              <a:spcBef>
                <a:spcPct val="0"/>
              </a:spcBef>
              <a:buFont typeface="Wingdings" panose="05000000000000000000" pitchFamily="2" charset="2"/>
              <a:buChar char="ü"/>
            </a:pPr>
            <a:r>
              <a:rPr lang="en-GB" altLang="en-US" sz="1800"/>
              <a:t> </a:t>
            </a:r>
            <a:r>
              <a:rPr lang="en-GB" altLang="en-US" sz="1800" b="1"/>
              <a:t>The disadvantage of this approach is that if one firewall is compromised, all the machines that it serves are vulnerable.</a:t>
            </a:r>
            <a:endParaRPr lang="en-IN" altLang="en-US" sz="1800" b="1"/>
          </a:p>
        </p:txBody>
      </p:sp>
      <p:sp>
        <p:nvSpPr>
          <p:cNvPr id="64515" name="Rectangle 2">
            <a:extLst>
              <a:ext uri="{FF2B5EF4-FFF2-40B4-BE49-F238E27FC236}">
                <a16:creationId xmlns:a16="http://schemas.microsoft.com/office/drawing/2014/main" id="{EDAE7E83-1320-4D44-9FBD-3DD9E062CE74}"/>
              </a:ext>
            </a:extLst>
          </p:cNvPr>
          <p:cNvSpPr>
            <a:spLocks noChangeArrowheads="1"/>
          </p:cNvSpPr>
          <p:nvPr/>
        </p:nvSpPr>
        <p:spPr bwMode="auto">
          <a:xfrm>
            <a:off x="2051050" y="592138"/>
            <a:ext cx="5337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1800" b="1" u="sng"/>
              <a:t>HARDWARE VERSES  SOFTWARE FIREWALLS</a:t>
            </a:r>
          </a:p>
        </p:txBody>
      </p:sp>
      <p:sp>
        <p:nvSpPr>
          <p:cNvPr id="64516" name="Rectangle 3">
            <a:extLst>
              <a:ext uri="{FF2B5EF4-FFF2-40B4-BE49-F238E27FC236}">
                <a16:creationId xmlns:a16="http://schemas.microsoft.com/office/drawing/2014/main" id="{EB3F268B-7A66-44C4-95C4-5005E6AF3AF2}"/>
              </a:ext>
            </a:extLst>
          </p:cNvPr>
          <p:cNvSpPr>
            <a:spLocks noChangeArrowheads="1"/>
          </p:cNvSpPr>
          <p:nvPr/>
        </p:nvSpPr>
        <p:spPr bwMode="auto">
          <a:xfrm>
            <a:off x="4211638" y="1412875"/>
            <a:ext cx="4500562" cy="424656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14313" indent="-214313">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557213" indent="-214313">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IN" altLang="en-US" sz="1800"/>
              <a:t>Software Firewalls </a:t>
            </a:r>
          </a:p>
          <a:p>
            <a:pPr lvl="1">
              <a:spcBef>
                <a:spcPct val="0"/>
              </a:spcBef>
              <a:buFont typeface="Wingdings" panose="05000000000000000000" pitchFamily="2" charset="2"/>
              <a:buChar char="ü"/>
            </a:pPr>
            <a:r>
              <a:rPr lang="en-GB" altLang="en-US" sz="1800"/>
              <a:t>A software firewall is a second layer of security and secures the network from malware, worms, viruses and email attachments. </a:t>
            </a:r>
          </a:p>
          <a:p>
            <a:pPr lvl="1">
              <a:spcBef>
                <a:spcPct val="0"/>
              </a:spcBef>
              <a:buFont typeface="Wingdings" panose="05000000000000000000" pitchFamily="2" charset="2"/>
              <a:buChar char="ü"/>
            </a:pPr>
            <a:r>
              <a:rPr lang="en-GB" altLang="en-US" sz="1800"/>
              <a:t>It looks like any other program and can be customized based on network requirements. </a:t>
            </a:r>
          </a:p>
          <a:p>
            <a:pPr lvl="1">
              <a:spcBef>
                <a:spcPct val="0"/>
              </a:spcBef>
              <a:buFont typeface="Wingdings" panose="05000000000000000000" pitchFamily="2" charset="2"/>
              <a:buChar char="ü"/>
            </a:pPr>
            <a:r>
              <a:rPr lang="en-GB" altLang="en-US" sz="1800"/>
              <a:t>Software firewalls can be customized to include antivirus programs and to block sites and images.</a:t>
            </a:r>
          </a:p>
          <a:p>
            <a:pPr lvl="1">
              <a:spcBef>
                <a:spcPct val="0"/>
              </a:spcBef>
              <a:buFont typeface="Wingdings" panose="05000000000000000000" pitchFamily="2" charset="2"/>
              <a:buChar char="ü"/>
            </a:pPr>
            <a:r>
              <a:rPr lang="en-IN" altLang="en-US" sz="1800"/>
              <a:t>Protects a single computer.</a:t>
            </a:r>
          </a:p>
          <a:p>
            <a:pPr lvl="1">
              <a:spcBef>
                <a:spcPct val="0"/>
              </a:spcBef>
              <a:buFont typeface="Wingdings" panose="05000000000000000000" pitchFamily="2" charset="2"/>
              <a:buChar char="ü"/>
            </a:pPr>
            <a:r>
              <a:rPr lang="en-IN" altLang="en-US" sz="1800" b="1"/>
              <a:t>Usually less expensive, easier to configure.</a:t>
            </a:r>
          </a:p>
          <a:p>
            <a:pPr lvl="1">
              <a:spcBef>
                <a:spcPct val="0"/>
              </a:spcBef>
              <a:buFont typeface="Wingdings" panose="05000000000000000000" pitchFamily="2" charset="2"/>
              <a:buChar char="ü"/>
            </a:pPr>
            <a:endParaRPr lang="en-IN" altLang="en-US" sz="1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
            <a:extLst>
              <a:ext uri="{FF2B5EF4-FFF2-40B4-BE49-F238E27FC236}">
                <a16:creationId xmlns:a16="http://schemas.microsoft.com/office/drawing/2014/main" id="{FC525E29-DF0B-46B4-87C7-9AC2770D5128}"/>
              </a:ext>
            </a:extLst>
          </p:cNvPr>
          <p:cNvSpPr>
            <a:spLocks noChangeArrowheads="1"/>
          </p:cNvSpPr>
          <p:nvPr/>
        </p:nvSpPr>
        <p:spPr bwMode="auto">
          <a:xfrm>
            <a:off x="266700" y="1470025"/>
            <a:ext cx="8029575" cy="4246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14313" indent="-214313">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557213" indent="-214313">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A packet-filtering firewall filters at the network or transport layer. </a:t>
            </a:r>
          </a:p>
          <a:p>
            <a:pPr>
              <a:spcBef>
                <a:spcPct val="0"/>
              </a:spcBef>
              <a:buFont typeface="Wingdings" panose="05000000000000000000" pitchFamily="2" charset="2"/>
              <a:buChar char="ü"/>
            </a:pPr>
            <a:r>
              <a:rPr lang="en-GB" altLang="en-US" sz="1800" b="1">
                <a:solidFill>
                  <a:srgbClr val="212529"/>
                </a:solidFill>
                <a:cs typeface="Times New Roman" panose="02020603050405020304" pitchFamily="18" charset="0"/>
              </a:rPr>
              <a:t>It provides network security by filtering network communications based on the information contained in the TCP/IP header of each packet</a:t>
            </a:r>
            <a:r>
              <a:rPr lang="en-GB" altLang="en-US" sz="1800">
                <a:solidFill>
                  <a:srgbClr val="212529"/>
                </a:solidFill>
                <a:cs typeface="Times New Roman" panose="02020603050405020304" pitchFamily="18" charset="0"/>
              </a:rPr>
              <a:t>. </a:t>
            </a:r>
          </a:p>
          <a:p>
            <a:pPr>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The firewall examines these headers and uses the information to decide whether to accept and route the packets along to their destinations or deny the packet by dropping them. </a:t>
            </a:r>
          </a:p>
          <a:p>
            <a:pPr>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This firewall type is a router that uses a filtering table to decide which packets must be discarded.</a:t>
            </a:r>
          </a:p>
          <a:p>
            <a:pPr>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Packer filtering makes decisions based upon the following header information:</a:t>
            </a:r>
          </a:p>
          <a:p>
            <a:pPr lvl="1">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The source IP address.</a:t>
            </a:r>
          </a:p>
          <a:p>
            <a:pPr lvl="1">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The destination IP address.</a:t>
            </a:r>
          </a:p>
          <a:p>
            <a:pPr lvl="1">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The network protocol in use (TCP, ICMP or UDP).</a:t>
            </a:r>
          </a:p>
          <a:p>
            <a:pPr lvl="1">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The TCP or UDP source port.</a:t>
            </a:r>
          </a:p>
          <a:p>
            <a:pPr lvl="1">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The TCP or UDP destination port.</a:t>
            </a:r>
          </a:p>
          <a:p>
            <a:pPr lvl="1">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If the protocol is ICMP, then its message type.</a:t>
            </a:r>
          </a:p>
        </p:txBody>
      </p:sp>
      <p:sp>
        <p:nvSpPr>
          <p:cNvPr id="65539" name="Rectangle 2">
            <a:extLst>
              <a:ext uri="{FF2B5EF4-FFF2-40B4-BE49-F238E27FC236}">
                <a16:creationId xmlns:a16="http://schemas.microsoft.com/office/drawing/2014/main" id="{80556B99-AF47-42A0-A57E-C7EBC67EA377}"/>
              </a:ext>
            </a:extLst>
          </p:cNvPr>
          <p:cNvSpPr>
            <a:spLocks noChangeArrowheads="1"/>
          </p:cNvSpPr>
          <p:nvPr/>
        </p:nvSpPr>
        <p:spPr bwMode="auto">
          <a:xfrm>
            <a:off x="2698750" y="1085850"/>
            <a:ext cx="3746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GB" altLang="en-US" sz="1800" b="1" u="sng">
                <a:solidFill>
                  <a:srgbClr val="212529"/>
                </a:solidFill>
                <a:cs typeface="Times New Roman" panose="02020603050405020304" pitchFamily="18" charset="0"/>
              </a:rPr>
              <a:t>PACKET-FILTERING FIREWALL</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a:extLst>
              <a:ext uri="{FF2B5EF4-FFF2-40B4-BE49-F238E27FC236}">
                <a16:creationId xmlns:a16="http://schemas.microsoft.com/office/drawing/2014/main" id="{D3FFCD8C-1117-4102-BC78-1FBA25FA2DA2}"/>
              </a:ext>
            </a:extLst>
          </p:cNvPr>
          <p:cNvSpPr>
            <a:spLocks noChangeArrowheads="1"/>
          </p:cNvSpPr>
          <p:nvPr/>
        </p:nvSpPr>
        <p:spPr bwMode="auto">
          <a:xfrm>
            <a:off x="193675" y="555625"/>
            <a:ext cx="5375275" cy="646271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14313" indent="-214313">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GB" altLang="en-US" sz="1800">
                <a:solidFill>
                  <a:srgbClr val="212529"/>
                </a:solidFill>
                <a:cs typeface="Times New Roman" panose="02020603050405020304" pitchFamily="18" charset="0"/>
              </a:rPr>
              <a:t>The packet-filtering firewall is based on information available in the network and transport layer header. However, sometimes we need to filter a message based on the information available in the message itself (at the application layer). </a:t>
            </a:r>
          </a:p>
          <a:p>
            <a:pPr>
              <a:spcBef>
                <a:spcPct val="0"/>
              </a:spcBef>
              <a:buFont typeface="Wingdings" panose="05000000000000000000" pitchFamily="2" charset="2"/>
              <a:buChar char="ü"/>
            </a:pPr>
            <a:r>
              <a:rPr lang="en-GB" altLang="en-US" sz="1800">
                <a:cs typeface="Times New Roman" panose="02020603050405020304" pitchFamily="18" charset="0"/>
              </a:rPr>
              <a:t>A proxy firewall is a network security system that protects network resources by </a:t>
            </a:r>
            <a:r>
              <a:rPr lang="en-GB" altLang="en-US" sz="1800">
                <a:solidFill>
                  <a:srgbClr val="FF0000"/>
                </a:solidFill>
                <a:cs typeface="Times New Roman" panose="02020603050405020304" pitchFamily="18" charset="0"/>
              </a:rPr>
              <a:t>filtering message at the application layer</a:t>
            </a:r>
            <a:r>
              <a:rPr lang="en-GB" altLang="en-US" sz="1800">
                <a:cs typeface="Times New Roman" panose="02020603050405020304" pitchFamily="18" charset="0"/>
              </a:rPr>
              <a:t>.</a:t>
            </a:r>
          </a:p>
          <a:p>
            <a:pPr>
              <a:spcBef>
                <a:spcPct val="0"/>
              </a:spcBef>
              <a:buFont typeface="Wingdings" panose="05000000000000000000" pitchFamily="2" charset="2"/>
              <a:buChar char="ü"/>
            </a:pPr>
            <a:r>
              <a:rPr lang="en-GB" altLang="en-US" sz="1800">
                <a:cs typeface="Times New Roman" panose="02020603050405020304" pitchFamily="18" charset="0"/>
              </a:rPr>
              <a:t>A firewall proxy server is an application that act as an intermediate between two end systems.</a:t>
            </a:r>
          </a:p>
          <a:p>
            <a:pPr>
              <a:spcBef>
                <a:spcPct val="0"/>
              </a:spcBef>
              <a:buFont typeface="Wingdings" panose="05000000000000000000" pitchFamily="2" charset="2"/>
              <a:buChar char="ü"/>
            </a:pPr>
            <a:r>
              <a:rPr lang="en-GB" altLang="en-US" sz="1800">
                <a:cs typeface="Times New Roman" panose="02020603050405020304" pitchFamily="18" charset="0"/>
              </a:rPr>
              <a:t>Firewall proxy servers operate at the application layer through the Proxy.</a:t>
            </a:r>
          </a:p>
          <a:p>
            <a:pPr>
              <a:spcBef>
                <a:spcPct val="0"/>
              </a:spcBef>
              <a:buFont typeface="Wingdings" panose="05000000000000000000" pitchFamily="2" charset="2"/>
              <a:buChar char="ü"/>
            </a:pPr>
            <a:r>
              <a:rPr lang="en-GB" altLang="en-US" sz="1800">
                <a:solidFill>
                  <a:srgbClr val="FF0000"/>
                </a:solidFill>
                <a:cs typeface="Times New Roman" panose="02020603050405020304" pitchFamily="18" charset="0"/>
              </a:rPr>
              <a:t>They do this by creating and running a process on the firewall that mirrors a service as if it were running on the end host.</a:t>
            </a:r>
          </a:p>
          <a:p>
            <a:pPr>
              <a:spcBef>
                <a:spcPct val="0"/>
              </a:spcBef>
              <a:buFont typeface="Wingdings" panose="05000000000000000000" pitchFamily="2" charset="2"/>
              <a:buChar char="ü"/>
            </a:pPr>
            <a:r>
              <a:rPr lang="en-GB" altLang="en-US" sz="1800">
                <a:cs typeface="Times New Roman" panose="02020603050405020304" pitchFamily="18" charset="0"/>
              </a:rPr>
              <a:t>A firewall proxy server essentially turns a two party session into a four party session with the middle process emulating the two real hosts.</a:t>
            </a:r>
          </a:p>
          <a:p>
            <a:pPr>
              <a:spcBef>
                <a:spcPct val="0"/>
              </a:spcBef>
              <a:buFont typeface="Wingdings" panose="05000000000000000000" pitchFamily="2" charset="2"/>
              <a:buChar char="ü"/>
            </a:pPr>
            <a:r>
              <a:rPr lang="en-GB" altLang="en-US" sz="1800">
                <a:cs typeface="Times New Roman" panose="02020603050405020304" pitchFamily="18" charset="0"/>
              </a:rPr>
              <a:t>Because they operate at the application layer, proxy servers are also referred to as </a:t>
            </a:r>
            <a:r>
              <a:rPr lang="en-GB" altLang="en-US" sz="1800">
                <a:solidFill>
                  <a:srgbClr val="FF0000"/>
                </a:solidFill>
                <a:cs typeface="Times New Roman" panose="02020603050405020304" pitchFamily="18" charset="0"/>
              </a:rPr>
              <a:t>Application Layer Firewalls</a:t>
            </a:r>
            <a:r>
              <a:rPr lang="en-GB" altLang="en-US" sz="1800">
                <a:cs typeface="Times New Roman" panose="02020603050405020304" pitchFamily="18" charset="0"/>
              </a:rPr>
              <a:t>.</a:t>
            </a:r>
          </a:p>
          <a:p>
            <a:pPr>
              <a:spcBef>
                <a:spcPct val="0"/>
              </a:spcBef>
              <a:buFont typeface="Wingdings" panose="05000000000000000000" pitchFamily="2" charset="2"/>
              <a:buChar char="ü"/>
            </a:pPr>
            <a:r>
              <a:rPr lang="en-GB" altLang="en-US" sz="1800">
                <a:cs typeface="Times New Roman" panose="02020603050405020304" pitchFamily="18" charset="0"/>
              </a:rPr>
              <a:t>Firewall proxy servers centralize all activity for an application into a single server.</a:t>
            </a:r>
          </a:p>
        </p:txBody>
      </p:sp>
      <p:sp>
        <p:nvSpPr>
          <p:cNvPr id="66563" name="Rectangle 4">
            <a:extLst>
              <a:ext uri="{FF2B5EF4-FFF2-40B4-BE49-F238E27FC236}">
                <a16:creationId xmlns:a16="http://schemas.microsoft.com/office/drawing/2014/main" id="{3A39FEF5-53E9-49F5-AF92-297F4F979AF4}"/>
              </a:ext>
            </a:extLst>
          </p:cNvPr>
          <p:cNvSpPr>
            <a:spLocks noChangeArrowheads="1"/>
          </p:cNvSpPr>
          <p:nvPr/>
        </p:nvSpPr>
        <p:spPr bwMode="auto">
          <a:xfrm>
            <a:off x="3924300" y="93663"/>
            <a:ext cx="2016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GB" altLang="en-US" sz="2400">
                <a:solidFill>
                  <a:srgbClr val="212529"/>
                </a:solidFill>
                <a:latin typeface="Roboto Slab"/>
              </a:rPr>
              <a:t>Proxy firewall</a:t>
            </a:r>
            <a:endParaRPr lang="en-GB" altLang="en-US" sz="2400" b="1">
              <a:solidFill>
                <a:srgbClr val="212529"/>
              </a:solidFill>
              <a:latin typeface="Roboto Slab"/>
            </a:endParaRPr>
          </a:p>
        </p:txBody>
      </p:sp>
      <p:pic>
        <p:nvPicPr>
          <p:cNvPr id="66564" name="Picture 5">
            <a:extLst>
              <a:ext uri="{FF2B5EF4-FFF2-40B4-BE49-F238E27FC236}">
                <a16:creationId xmlns:a16="http://schemas.microsoft.com/office/drawing/2014/main" id="{201B38D2-A8D5-48AA-ADDD-AECDAB196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8950" y="1773238"/>
            <a:ext cx="3543300"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media.geeksforgeeks.org/wp-content/uploads/computer-network-osi-model-lay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77" y="1787303"/>
            <a:ext cx="6996545" cy="34757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87262" y="1134208"/>
            <a:ext cx="1430948" cy="738664"/>
          </a:xfrm>
          <a:prstGeom prst="rect">
            <a:avLst/>
          </a:prstGeom>
        </p:spPr>
        <p:txBody>
          <a:bodyPr wrap="square">
            <a:spAutoFit/>
          </a:bodyPr>
          <a:lstStyle/>
          <a:p>
            <a:r>
              <a:rPr lang="en-GB" sz="2100" b="1" u="sng" dirty="0"/>
              <a:t>OSI MODEL</a:t>
            </a:r>
            <a:endParaRPr lang="en-IN" sz="2100" b="1" u="sng" dirty="0"/>
          </a:p>
        </p:txBody>
      </p:sp>
    </p:spTree>
    <p:extLst>
      <p:ext uri="{BB962C8B-B14F-4D97-AF65-F5344CB8AC3E}">
        <p14:creationId xmlns:p14="http://schemas.microsoft.com/office/powerpoint/2010/main" val="19465864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id="{AC67A315-1477-47F4-8F32-19B3F9ACBFA2}"/>
              </a:ext>
            </a:extLst>
          </p:cNvPr>
          <p:cNvSpPr>
            <a:spLocks noChangeArrowheads="1"/>
          </p:cNvSpPr>
          <p:nvPr/>
        </p:nvSpPr>
        <p:spPr bwMode="auto">
          <a:xfrm>
            <a:off x="746125" y="1997075"/>
            <a:ext cx="7359650" cy="28638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57175" indent="-257175">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GB" altLang="en-US" sz="1800">
                <a:solidFill>
                  <a:srgbClr val="555555"/>
                </a:solidFill>
                <a:latin typeface="-apple-system"/>
              </a:rPr>
              <a:t>Circuit-level </a:t>
            </a:r>
            <a:r>
              <a:rPr lang="en-GB" altLang="en-US" sz="1800" i="1">
                <a:solidFill>
                  <a:srgbClr val="555555"/>
                </a:solidFill>
                <a:latin typeface="-apple-system"/>
              </a:rPr>
              <a:t>firewalls </a:t>
            </a:r>
            <a:r>
              <a:rPr lang="en-GB" altLang="en-US" sz="1800">
                <a:solidFill>
                  <a:srgbClr val="555555"/>
                </a:solidFill>
                <a:latin typeface="-apple-system"/>
              </a:rPr>
              <a:t>are similar in operation to packet-filtering firewalls, but they operate at the transport and session layers of the OSI model.</a:t>
            </a:r>
          </a:p>
          <a:p>
            <a:pPr>
              <a:spcBef>
                <a:spcPct val="0"/>
              </a:spcBef>
              <a:buFont typeface="Wingdings" panose="05000000000000000000" pitchFamily="2" charset="2"/>
              <a:buChar char="ü"/>
            </a:pPr>
            <a:r>
              <a:rPr lang="en-GB" altLang="en-US" sz="1800">
                <a:solidFill>
                  <a:srgbClr val="555555"/>
                </a:solidFill>
                <a:latin typeface="-apple-system"/>
              </a:rPr>
              <a:t>The biggest difference between a packet-filtering firewall and a circuit-level firewall is that a </a:t>
            </a:r>
            <a:r>
              <a:rPr lang="en-GB" altLang="en-US" sz="1800">
                <a:solidFill>
                  <a:srgbClr val="FF0000"/>
                </a:solidFill>
                <a:latin typeface="-apple-system"/>
              </a:rPr>
              <a:t>circuit-level firewall validates TCP and UDP sessions before opening a connection, or circuit, through the firewall</a:t>
            </a:r>
            <a:r>
              <a:rPr lang="en-GB" altLang="en-US" sz="1800">
                <a:solidFill>
                  <a:srgbClr val="555555"/>
                </a:solidFill>
                <a:latin typeface="-apple-system"/>
              </a:rPr>
              <a:t>. </a:t>
            </a:r>
          </a:p>
          <a:p>
            <a:pPr>
              <a:spcBef>
                <a:spcPct val="0"/>
              </a:spcBef>
              <a:buFont typeface="Wingdings" panose="05000000000000000000" pitchFamily="2" charset="2"/>
              <a:buChar char="ü"/>
            </a:pPr>
            <a:r>
              <a:rPr lang="en-GB" altLang="en-US" sz="1800">
                <a:solidFill>
                  <a:srgbClr val="555555"/>
                </a:solidFill>
                <a:latin typeface="-apple-system"/>
              </a:rPr>
              <a:t>When the session is established, the </a:t>
            </a:r>
            <a:r>
              <a:rPr lang="en-GB" altLang="en-US" sz="1800">
                <a:solidFill>
                  <a:srgbClr val="FF0000"/>
                </a:solidFill>
                <a:latin typeface="-apple-system"/>
              </a:rPr>
              <a:t>firewall maintains a table of valid connections</a:t>
            </a:r>
            <a:r>
              <a:rPr lang="en-GB" altLang="en-US" sz="1800">
                <a:solidFill>
                  <a:srgbClr val="555555"/>
                </a:solidFill>
                <a:latin typeface="-apple-system"/>
              </a:rPr>
              <a:t> and lets data pass through when session information matches an entry in the table.</a:t>
            </a:r>
          </a:p>
          <a:p>
            <a:pPr>
              <a:spcBef>
                <a:spcPct val="0"/>
              </a:spcBef>
              <a:buFont typeface="Wingdings" panose="05000000000000000000" pitchFamily="2" charset="2"/>
              <a:buChar char="ü"/>
            </a:pPr>
            <a:r>
              <a:rPr lang="en-GB" altLang="en-US" sz="1800">
                <a:solidFill>
                  <a:srgbClr val="555555"/>
                </a:solidFill>
                <a:latin typeface="-apple-system"/>
              </a:rPr>
              <a:t> The table entry is removed, and the circuit is closed when the session is terminated.</a:t>
            </a:r>
            <a:endParaRPr lang="en-IN" altLang="en-US" sz="1800"/>
          </a:p>
        </p:txBody>
      </p:sp>
      <p:sp>
        <p:nvSpPr>
          <p:cNvPr id="67587" name="Rectangle 4">
            <a:extLst>
              <a:ext uri="{FF2B5EF4-FFF2-40B4-BE49-F238E27FC236}">
                <a16:creationId xmlns:a16="http://schemas.microsoft.com/office/drawing/2014/main" id="{B79330B5-B904-4A3B-AAD4-28C57F478422}"/>
              </a:ext>
            </a:extLst>
          </p:cNvPr>
          <p:cNvSpPr>
            <a:spLocks noChangeArrowheads="1"/>
          </p:cNvSpPr>
          <p:nvPr/>
        </p:nvSpPr>
        <p:spPr bwMode="auto">
          <a:xfrm>
            <a:off x="3230563" y="1054100"/>
            <a:ext cx="2390775" cy="64611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GB" altLang="en-US" sz="1800" b="1">
                <a:solidFill>
                  <a:srgbClr val="555555"/>
                </a:solidFill>
                <a:latin typeface="-apple-system"/>
              </a:rPr>
              <a:t>CIRCUIT-LEVEL FIREWALL </a:t>
            </a:r>
            <a:endParaRPr lang="en-IN" altLang="en-US" sz="1800"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4E90E6-6B3E-47F6-88CA-579E5F9E4C48}"/>
              </a:ext>
            </a:extLst>
          </p:cNvPr>
          <p:cNvSpPr/>
          <p:nvPr/>
        </p:nvSpPr>
        <p:spPr>
          <a:xfrm>
            <a:off x="369888" y="1198563"/>
            <a:ext cx="8183562" cy="1951037"/>
          </a:xfrm>
          <a:prstGeom prst="rect">
            <a:avLst/>
          </a:prstGeom>
        </p:spPr>
        <p:txBody>
          <a:bodyPr>
            <a:spAutoFit/>
          </a:bodyPr>
          <a:lstStyle/>
          <a:p>
            <a:pPr marL="214313" indent="-214313">
              <a:buFont typeface="Wingdings" panose="05000000000000000000" pitchFamily="2" charset="2"/>
              <a:buChar char="ü"/>
              <a:defRPr/>
            </a:pPr>
            <a:r>
              <a:rPr lang="en-GB" sz="1725" b="1" u="sng" dirty="0">
                <a:ea typeface="ＭＳ Ｐゴシック" panose="020B0600070205080204" pitchFamily="34" charset="-128"/>
              </a:rPr>
              <a:t>Firewall</a:t>
            </a:r>
          </a:p>
          <a:p>
            <a:pPr marL="557213" lvl="1" indent="-214313">
              <a:buFont typeface="Wingdings" panose="05000000000000000000" pitchFamily="2" charset="2"/>
              <a:buChar char="ü"/>
              <a:defRPr/>
            </a:pPr>
            <a:r>
              <a:rPr lang="en-GB" sz="1725" dirty="0">
                <a:ea typeface="ＭＳ Ｐゴシック" panose="020B0600070205080204" pitchFamily="34" charset="-128"/>
              </a:rPr>
              <a:t>Other Two Types- </a:t>
            </a:r>
            <a:r>
              <a:rPr lang="en-GB" sz="1725" dirty="0">
                <a:solidFill>
                  <a:srgbClr val="FF0000"/>
                </a:solidFill>
                <a:ea typeface="ＭＳ Ｐゴシック" panose="020B0600070205080204" pitchFamily="34" charset="-128"/>
              </a:rPr>
              <a:t>Stateless &amp; Stateful</a:t>
            </a:r>
          </a:p>
          <a:p>
            <a:pPr marL="900113" lvl="2" indent="-214313">
              <a:buFont typeface="Wingdings" panose="05000000000000000000" pitchFamily="2" charset="2"/>
              <a:buChar char="ü"/>
              <a:defRPr/>
            </a:pPr>
            <a:r>
              <a:rPr lang="en-GB" sz="1725" dirty="0">
                <a:solidFill>
                  <a:srgbClr val="FF0000"/>
                </a:solidFill>
                <a:ea typeface="ＭＳ Ｐゴシック" panose="020B0600070205080204" pitchFamily="34" charset="-128"/>
              </a:rPr>
              <a:t>Stateless Firewalls are basically ACLs (Access Control List)</a:t>
            </a:r>
            <a:r>
              <a:rPr lang="en-GB" sz="1725" dirty="0">
                <a:ea typeface="ＭＳ Ｐゴシック" panose="020B0600070205080204" pitchFamily="34" charset="-128"/>
              </a:rPr>
              <a:t>. It contains </a:t>
            </a:r>
            <a:r>
              <a:rPr lang="en-GB" sz="1725" dirty="0">
                <a:solidFill>
                  <a:srgbClr val="FF0000"/>
                </a:solidFill>
                <a:ea typeface="ＭＳ Ｐゴシック" panose="020B0600070205080204" pitchFamily="34" charset="-128"/>
              </a:rPr>
              <a:t>rule about which traffic to allow/block </a:t>
            </a:r>
            <a:r>
              <a:rPr lang="en-GB" sz="1725" dirty="0">
                <a:ea typeface="ＭＳ Ｐゴシック" panose="020B0600070205080204" pitchFamily="34" charset="-128"/>
              </a:rPr>
              <a:t>depending on </a:t>
            </a:r>
            <a:r>
              <a:rPr lang="en-GB" sz="1725" dirty="0">
                <a:solidFill>
                  <a:srgbClr val="FF0000"/>
                </a:solidFill>
                <a:ea typeface="ＭＳ Ｐゴシック" panose="020B0600070205080204" pitchFamily="34" charset="-128"/>
              </a:rPr>
              <a:t>Source IP</a:t>
            </a:r>
            <a:r>
              <a:rPr lang="en-GB" sz="1725" dirty="0">
                <a:ea typeface="ＭＳ Ｐゴシック" panose="020B0600070205080204" pitchFamily="34" charset="-128"/>
              </a:rPr>
              <a:t>, </a:t>
            </a:r>
            <a:r>
              <a:rPr lang="en-GB" sz="1725" dirty="0">
                <a:solidFill>
                  <a:srgbClr val="FF0000"/>
                </a:solidFill>
                <a:ea typeface="ＭＳ Ｐゴシック" panose="020B0600070205080204" pitchFamily="34" charset="-128"/>
              </a:rPr>
              <a:t>Destination IP</a:t>
            </a:r>
            <a:r>
              <a:rPr lang="en-GB" sz="1725" dirty="0">
                <a:ea typeface="ＭＳ Ｐゴシック" panose="020B0600070205080204" pitchFamily="34" charset="-128"/>
              </a:rPr>
              <a:t>, </a:t>
            </a:r>
            <a:r>
              <a:rPr lang="en-GB" sz="1725" dirty="0">
                <a:solidFill>
                  <a:srgbClr val="FF0000"/>
                </a:solidFill>
                <a:ea typeface="ＭＳ Ｐゴシック" panose="020B0600070205080204" pitchFamily="34" charset="-128"/>
              </a:rPr>
              <a:t>Port Nos</a:t>
            </a:r>
            <a:r>
              <a:rPr lang="en-GB" sz="1725" dirty="0">
                <a:ea typeface="ＭＳ Ｐゴシック" panose="020B0600070205080204" pitchFamily="34" charset="-128"/>
              </a:rPr>
              <a:t>, </a:t>
            </a:r>
            <a:r>
              <a:rPr lang="en-GB" sz="1725" dirty="0">
                <a:solidFill>
                  <a:srgbClr val="FF0000"/>
                </a:solidFill>
                <a:ea typeface="ＭＳ Ｐゴシック" panose="020B0600070205080204" pitchFamily="34" charset="-128"/>
              </a:rPr>
              <a:t>Network Protocols </a:t>
            </a:r>
            <a:r>
              <a:rPr lang="en-GB" sz="1725" dirty="0">
                <a:ea typeface="ＭＳ Ｐゴシック" panose="020B0600070205080204" pitchFamily="34" charset="-128"/>
              </a:rPr>
              <a:t>(TCP, UDP, ICMP, DHCP) etc.</a:t>
            </a:r>
          </a:p>
          <a:p>
            <a:pPr marL="900113" lvl="2" indent="-214313">
              <a:buFont typeface="Wingdings" panose="05000000000000000000" pitchFamily="2" charset="2"/>
              <a:buChar char="ü"/>
              <a:defRPr/>
            </a:pPr>
            <a:r>
              <a:rPr lang="en-GB" sz="1725" dirty="0" err="1">
                <a:solidFill>
                  <a:srgbClr val="FF0000"/>
                </a:solidFill>
                <a:ea typeface="ＭＳ Ｐゴシック" panose="020B0600070205080204" pitchFamily="34" charset="-128"/>
              </a:rPr>
              <a:t>Stateful</a:t>
            </a:r>
            <a:r>
              <a:rPr lang="en-GB" sz="1725" dirty="0">
                <a:solidFill>
                  <a:srgbClr val="FF0000"/>
                </a:solidFill>
                <a:ea typeface="ＭＳ Ｐゴシック" panose="020B0600070205080204" pitchFamily="34" charset="-128"/>
              </a:rPr>
              <a:t>- associates each packet with a “connection</a:t>
            </a:r>
            <a:r>
              <a:rPr lang="en-GB" sz="1725" dirty="0">
                <a:ea typeface="ＭＳ Ｐゴシック" panose="020B0600070205080204" pitchFamily="34" charset="-128"/>
              </a:rPr>
              <a:t>”(maintains a record), so that it can decide if an </a:t>
            </a:r>
            <a:r>
              <a:rPr lang="en-GB" sz="1725" dirty="0">
                <a:solidFill>
                  <a:srgbClr val="FF0000"/>
                </a:solidFill>
                <a:ea typeface="ＭＳ Ｐゴシック" panose="020B0600070205080204" pitchFamily="34" charset="-128"/>
              </a:rPr>
              <a:t>arriving packet is related to a previous outgoing packet</a:t>
            </a:r>
            <a:r>
              <a:rPr lang="en-GB" sz="1725" dirty="0">
                <a:ea typeface="ＭＳ Ｐゴシック" panose="020B0600070205080204" pitchFamily="34" charset="-128"/>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3" descr="C:\Users\Dev\Desktop\Firewall.png">
            <a:extLst>
              <a:ext uri="{FF2B5EF4-FFF2-40B4-BE49-F238E27FC236}">
                <a16:creationId xmlns:a16="http://schemas.microsoft.com/office/drawing/2014/main" id="{469AD4B0-F6F3-4250-8E35-23930FE6F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8" y="1509713"/>
            <a:ext cx="6462712"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
            <a:extLst>
              <a:ext uri="{FF2B5EF4-FFF2-40B4-BE49-F238E27FC236}">
                <a16:creationId xmlns:a16="http://schemas.microsoft.com/office/drawing/2014/main" id="{EEF8C938-C952-4816-B7FE-C93C47181EF3}"/>
              </a:ext>
            </a:extLst>
          </p:cNvPr>
          <p:cNvSpPr txBox="1">
            <a:spLocks noChangeArrowheads="1"/>
          </p:cNvSpPr>
          <p:nvPr/>
        </p:nvSpPr>
        <p:spPr bwMode="auto">
          <a:xfrm>
            <a:off x="230188" y="1219200"/>
            <a:ext cx="4906962" cy="4524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14313" indent="-214313">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just">
              <a:spcBef>
                <a:spcPct val="0"/>
              </a:spcBef>
              <a:buFont typeface="Wingdings" panose="05000000000000000000" pitchFamily="2" charset="2"/>
              <a:buChar char="ü"/>
            </a:pPr>
            <a:r>
              <a:rPr lang="en-GB" altLang="en-US" sz="1800" i="1">
                <a:solidFill>
                  <a:srgbClr val="FF0000"/>
                </a:solidFill>
              </a:rPr>
              <a:t>Stateful firewalls</a:t>
            </a:r>
            <a:r>
              <a:rPr lang="en-GB" altLang="en-US" sz="1800">
                <a:solidFill>
                  <a:srgbClr val="FF0000"/>
                </a:solidFill>
              </a:rPr>
              <a:t> </a:t>
            </a:r>
            <a:r>
              <a:rPr lang="en-GB" altLang="en-US" sz="1800"/>
              <a:t>have a state table that allows the firewall to compare current packets to previous ones. </a:t>
            </a:r>
          </a:p>
          <a:p>
            <a:pPr algn="just">
              <a:spcBef>
                <a:spcPct val="0"/>
              </a:spcBef>
              <a:buFont typeface="Wingdings" panose="05000000000000000000" pitchFamily="2" charset="2"/>
              <a:buChar char="ü"/>
            </a:pPr>
            <a:r>
              <a:rPr lang="en-GB" altLang="en-US" sz="1800"/>
              <a:t>Computer 1 sends an ICMP Echo Request to bank.example.com. </a:t>
            </a:r>
          </a:p>
          <a:p>
            <a:pPr algn="just">
              <a:spcBef>
                <a:spcPct val="0"/>
              </a:spcBef>
              <a:buFont typeface="Wingdings" panose="05000000000000000000" pitchFamily="2" charset="2"/>
              <a:buChar char="ü"/>
            </a:pPr>
            <a:r>
              <a:rPr lang="en-GB" altLang="en-US" sz="1800"/>
              <a:t>An Echo Reply is then received from bank.example.com to Computer 1, firewall checks to see, if it allows this traffic (it does), and then checks the state table for a matching echo request in the opposite direction. </a:t>
            </a:r>
          </a:p>
          <a:p>
            <a:pPr algn="just">
              <a:spcBef>
                <a:spcPct val="0"/>
              </a:spcBef>
              <a:buFont typeface="Wingdings" panose="05000000000000000000" pitchFamily="2" charset="2"/>
              <a:buChar char="ü"/>
            </a:pPr>
            <a:r>
              <a:rPr lang="en-GB" altLang="en-US" sz="1800"/>
              <a:t>The firewall finds the matching entry, deletes it from the state table, and passes the traffic.</a:t>
            </a:r>
          </a:p>
          <a:p>
            <a:pPr algn="just">
              <a:spcBef>
                <a:spcPct val="0"/>
              </a:spcBef>
              <a:buFont typeface="Wingdings" panose="05000000000000000000" pitchFamily="2" charset="2"/>
              <a:buChar char="ü"/>
            </a:pPr>
            <a:r>
              <a:rPr lang="en-GB" altLang="en-US" sz="1800"/>
              <a:t>Then evil.example.com sends an unsolicited ICMP Echo Reply. The stateful firewall, shown in Figure, sees no matching state table entry, and denies the traffic.</a:t>
            </a:r>
          </a:p>
        </p:txBody>
      </p:sp>
      <p:pic>
        <p:nvPicPr>
          <p:cNvPr id="70659" name="Picture 2" descr="https://ars.els-cdn.com/content/image/3-s2.0-B9780128024379000059-f05-26-9780128024379.jpg?_">
            <a:extLst>
              <a:ext uri="{FF2B5EF4-FFF2-40B4-BE49-F238E27FC236}">
                <a16:creationId xmlns:a16="http://schemas.microsoft.com/office/drawing/2014/main" id="{9D53FABE-B7BB-49F6-89A5-C7CF47C18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213" y="1338263"/>
            <a:ext cx="3771900" cy="38449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BC8CEB87-548B-434A-B6DB-846683373442}"/>
              </a:ext>
            </a:extLst>
          </p:cNvPr>
          <p:cNvSpPr>
            <a:spLocks noGrp="1" noChangeArrowheads="1"/>
          </p:cNvSpPr>
          <p:nvPr>
            <p:ph type="title"/>
          </p:nvPr>
        </p:nvSpPr>
        <p:spPr/>
        <p:txBody>
          <a:bodyPr/>
          <a:lstStyle/>
          <a:p>
            <a:r>
              <a:rPr lang="en-US" altLang="en-US"/>
              <a:t>Advantages of Using Firewalls</a:t>
            </a:r>
            <a:br>
              <a:rPr lang="en-US" altLang="en-US"/>
            </a:br>
            <a:endParaRPr lang="en-CA" altLang="en-US"/>
          </a:p>
        </p:txBody>
      </p:sp>
      <p:sp>
        <p:nvSpPr>
          <p:cNvPr id="3" name="Content Placeholder 2">
            <a:extLst>
              <a:ext uri="{FF2B5EF4-FFF2-40B4-BE49-F238E27FC236}">
                <a16:creationId xmlns:a16="http://schemas.microsoft.com/office/drawing/2014/main" id="{7A9A4F8E-7D26-4FFE-BEEE-125E1EA41C36}"/>
              </a:ext>
            </a:extLst>
          </p:cNvPr>
          <p:cNvSpPr>
            <a:spLocks noGrp="1"/>
          </p:cNvSpPr>
          <p:nvPr>
            <p:ph idx="1"/>
          </p:nvPr>
        </p:nvSpPr>
        <p:spPr/>
        <p:txBody>
          <a:bodyPr/>
          <a:lstStyle/>
          <a:p>
            <a:pPr marL="0" indent="0">
              <a:buFontTx/>
              <a:buNone/>
              <a:defRPr/>
            </a:pPr>
            <a:r>
              <a:rPr lang="en-US" sz="2000" dirty="0">
                <a:ea typeface="ＭＳ Ｐゴシック" charset="0"/>
              </a:rPr>
              <a:t>Firewalls play an important role in the companies for security management. Below are some of the important advantages of using firewalls.</a:t>
            </a:r>
          </a:p>
          <a:p>
            <a:pPr>
              <a:defRPr/>
            </a:pPr>
            <a:r>
              <a:rPr lang="en-US" sz="2000" dirty="0">
                <a:ea typeface="ＭＳ Ｐゴシック" charset="0"/>
              </a:rPr>
              <a:t>It provides enhanced security and privacy from vulnerable services. It prevents unauthorized users from accessing a private network that is connected to the internet.</a:t>
            </a:r>
          </a:p>
          <a:p>
            <a:pPr>
              <a:defRPr/>
            </a:pPr>
            <a:r>
              <a:rPr lang="en-US" sz="2000" dirty="0">
                <a:ea typeface="ＭＳ Ｐゴシック" charset="0"/>
              </a:rPr>
              <a:t>Firewalls provide faster response time and can handle more traffic loads.</a:t>
            </a:r>
          </a:p>
          <a:p>
            <a:pPr>
              <a:defRPr/>
            </a:pPr>
            <a:r>
              <a:rPr lang="en-US" sz="2000" dirty="0">
                <a:ea typeface="ＭＳ Ｐゴシック" charset="0"/>
              </a:rPr>
              <a:t>A firewall allows you to easily handle and update the security protocols from a single authorized device.</a:t>
            </a:r>
          </a:p>
          <a:p>
            <a:pPr>
              <a:defRPr/>
            </a:pPr>
            <a:r>
              <a:rPr lang="en-US" sz="2000" dirty="0">
                <a:ea typeface="ＭＳ Ｐゴシック" charset="0"/>
              </a:rPr>
              <a:t>It safeguards your network from phishing attacks.</a:t>
            </a:r>
          </a:p>
          <a:p>
            <a:pPr>
              <a:defRPr/>
            </a:pPr>
            <a:endParaRPr lang="en-CA" sz="2000" dirty="0">
              <a:ea typeface="ＭＳ Ｐゴシック" charset="0"/>
            </a:endParaRPr>
          </a:p>
        </p:txBody>
      </p:sp>
      <p:sp>
        <p:nvSpPr>
          <p:cNvPr id="71684" name="Slide Number Placeholder 3">
            <a:extLst>
              <a:ext uri="{FF2B5EF4-FFF2-40B4-BE49-F238E27FC236}">
                <a16:creationId xmlns:a16="http://schemas.microsoft.com/office/drawing/2014/main" id="{189455FC-2768-4E47-A255-8D23E96EE72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9B52185E-E5BE-43D1-B9E5-7B1437E3A655}" type="slidenum">
              <a:rPr lang="en-US" altLang="en-US" sz="1400" smtClean="0"/>
              <a:pPr>
                <a:spcBef>
                  <a:spcPct val="0"/>
                </a:spcBef>
                <a:buFontTx/>
                <a:buNone/>
              </a:pPr>
              <a:t>84</a:t>
            </a:fld>
            <a:endParaRPr lang="en-US" altLang="en-US" sz="1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2E00E12E-84D4-4C14-BE72-7BF5853246CA}"/>
              </a:ext>
            </a:extLst>
          </p:cNvPr>
          <p:cNvSpPr>
            <a:spLocks noGrp="1" noChangeArrowheads="1"/>
          </p:cNvSpPr>
          <p:nvPr>
            <p:ph type="title"/>
          </p:nvPr>
        </p:nvSpPr>
        <p:spPr/>
        <p:txBody>
          <a:bodyPr/>
          <a:lstStyle/>
          <a:p>
            <a:r>
              <a:rPr lang="en-US" altLang="en-US"/>
              <a:t>Limitations of a Firewall</a:t>
            </a:r>
            <a:br>
              <a:rPr lang="en-US" altLang="en-US"/>
            </a:br>
            <a:endParaRPr lang="en-CA" altLang="en-US"/>
          </a:p>
        </p:txBody>
      </p:sp>
      <p:sp>
        <p:nvSpPr>
          <p:cNvPr id="72707" name="Content Placeholder 2">
            <a:extLst>
              <a:ext uri="{FF2B5EF4-FFF2-40B4-BE49-F238E27FC236}">
                <a16:creationId xmlns:a16="http://schemas.microsoft.com/office/drawing/2014/main" id="{84E6C442-1447-4407-ADE4-829D363196D6}"/>
              </a:ext>
            </a:extLst>
          </p:cNvPr>
          <p:cNvSpPr>
            <a:spLocks noGrp="1" noChangeArrowheads="1"/>
          </p:cNvSpPr>
          <p:nvPr>
            <p:ph idx="1"/>
          </p:nvPr>
        </p:nvSpPr>
        <p:spPr/>
        <p:txBody>
          <a:bodyPr/>
          <a:lstStyle/>
          <a:p>
            <a:r>
              <a:rPr lang="en-US" altLang="en-US" sz="2400"/>
              <a:t>Firewalls are not able to stop the users from accessing the data or information from malicious websites, making them vulnerable to internal threats or attacks.</a:t>
            </a:r>
          </a:p>
          <a:p>
            <a:r>
              <a:rPr lang="en-US" altLang="en-US" sz="2400"/>
              <a:t>It is not able to protect against the transfer of virus-infected files or software if security rules are misconfigured, against non-technical security risks (social engineering)</a:t>
            </a:r>
          </a:p>
          <a:p>
            <a:r>
              <a:rPr lang="en-US" altLang="en-US" sz="2400"/>
              <a:t>It does not prevent misuse of passwords and attackers with modems from dialing in to or out of the internal network.</a:t>
            </a:r>
          </a:p>
          <a:p>
            <a:r>
              <a:rPr lang="en-US" altLang="en-US" sz="2400"/>
              <a:t>Already infected systems are not secured by Firewalls. </a:t>
            </a:r>
          </a:p>
          <a:p>
            <a:endParaRPr lang="en-CA" altLang="en-US" sz="2400"/>
          </a:p>
        </p:txBody>
      </p:sp>
      <p:sp>
        <p:nvSpPr>
          <p:cNvPr id="72708" name="Slide Number Placeholder 3">
            <a:extLst>
              <a:ext uri="{FF2B5EF4-FFF2-40B4-BE49-F238E27FC236}">
                <a16:creationId xmlns:a16="http://schemas.microsoft.com/office/drawing/2014/main" id="{247CD580-04A8-459F-8339-763EFA2A366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5E9D027E-3F76-4986-A375-C92DA65098B6}" type="slidenum">
              <a:rPr lang="en-US" altLang="en-US" sz="1400" smtClean="0"/>
              <a:pPr>
                <a:spcBef>
                  <a:spcPct val="0"/>
                </a:spcBef>
                <a:buFontTx/>
                <a:buNone/>
              </a:pPr>
              <a:t>85</a:t>
            </a:fld>
            <a:endParaRPr lang="en-US" altLang="en-US" sz="1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2A19FE-BFDC-49F9-80AD-27C38CEDAA13}"/>
              </a:ext>
            </a:extLst>
          </p:cNvPr>
          <p:cNvSpPr/>
          <p:nvPr/>
        </p:nvSpPr>
        <p:spPr>
          <a:xfrm>
            <a:off x="104775" y="985838"/>
            <a:ext cx="5546725" cy="4340225"/>
          </a:xfrm>
          <a:prstGeom prst="rect">
            <a:avLst/>
          </a:prstGeom>
        </p:spPr>
        <p:txBody>
          <a:bodyPr>
            <a:spAutoFit/>
          </a:bodyPr>
          <a:lstStyle/>
          <a:p>
            <a:pPr>
              <a:defRPr/>
            </a:pPr>
            <a:r>
              <a:rPr lang="en-GB" b="1" dirty="0">
                <a:ea typeface="ＭＳ Ｐゴシック" panose="020B0600070205080204" pitchFamily="34" charset="-128"/>
              </a:rPr>
              <a:t>Intrusion Detection System (IDS) </a:t>
            </a:r>
          </a:p>
          <a:p>
            <a:pPr>
              <a:defRPr/>
            </a:pPr>
            <a:endParaRPr lang="en-GB" sz="1800" b="1" dirty="0">
              <a:ea typeface="ＭＳ Ｐゴシック" panose="020B0600070205080204" pitchFamily="34" charset="-128"/>
            </a:endParaRPr>
          </a:p>
          <a:p>
            <a:pPr marL="214313" indent="-214313">
              <a:buFont typeface="Wingdings" panose="05000000000000000000" pitchFamily="2" charset="2"/>
              <a:buChar char="ü"/>
              <a:defRPr/>
            </a:pPr>
            <a:r>
              <a:rPr lang="en-US" sz="1800" dirty="0">
                <a:ea typeface="ＭＳ Ｐゴシック" panose="020B0600070205080204" pitchFamily="34" charset="-128"/>
              </a:rPr>
              <a:t>A system called an intrusion detection system (IDS) </a:t>
            </a:r>
            <a:r>
              <a:rPr lang="en-US" sz="1800" b="1" dirty="0">
                <a:ea typeface="ＭＳ Ｐゴシック" panose="020B0600070205080204" pitchFamily="34" charset="-128"/>
              </a:rPr>
              <a:t>observes network traffic for malicious transactions </a:t>
            </a:r>
            <a:r>
              <a:rPr lang="en-US" sz="1800" dirty="0">
                <a:ea typeface="ＭＳ Ｐゴシック" panose="020B0600070205080204" pitchFamily="34" charset="-128"/>
              </a:rPr>
              <a:t>and </a:t>
            </a:r>
            <a:r>
              <a:rPr lang="en-US" sz="1800" b="1" dirty="0">
                <a:ea typeface="ＭＳ Ｐゴシック" panose="020B0600070205080204" pitchFamily="34" charset="-128"/>
              </a:rPr>
              <a:t>sends immediate alerts </a:t>
            </a:r>
            <a:r>
              <a:rPr lang="en-US" sz="1800" dirty="0">
                <a:ea typeface="ＭＳ Ｐゴシック" panose="020B0600070205080204" pitchFamily="34" charset="-128"/>
              </a:rPr>
              <a:t>when it is observed. </a:t>
            </a:r>
          </a:p>
          <a:p>
            <a:pPr marL="214313" indent="-214313">
              <a:buFont typeface="Wingdings" panose="05000000000000000000" pitchFamily="2" charset="2"/>
              <a:buChar char="ü"/>
              <a:defRPr/>
            </a:pPr>
            <a:r>
              <a:rPr lang="en-US" sz="1800" dirty="0">
                <a:ea typeface="ＭＳ Ｐゴシック" panose="020B0600070205080204" pitchFamily="34" charset="-128"/>
              </a:rPr>
              <a:t>It is software that checks a network or system for malicious activities or policy violations.</a:t>
            </a:r>
          </a:p>
          <a:p>
            <a:pPr marL="214313" indent="-214313">
              <a:buFont typeface="Wingdings" panose="05000000000000000000" pitchFamily="2" charset="2"/>
              <a:buChar char="ü"/>
              <a:defRPr/>
            </a:pPr>
            <a:r>
              <a:rPr lang="en-US" sz="1800" dirty="0">
                <a:ea typeface="ＭＳ Ｐゴシック" panose="020B0600070205080204" pitchFamily="34" charset="-128"/>
              </a:rPr>
              <a:t> </a:t>
            </a:r>
            <a:r>
              <a:rPr lang="en-US" sz="1800" b="1" dirty="0">
                <a:ea typeface="ＭＳ Ｐゴシック" panose="020B0600070205080204" pitchFamily="34" charset="-128"/>
              </a:rPr>
              <a:t>Each illegal activity </a:t>
            </a:r>
            <a:r>
              <a:rPr lang="en-US" sz="1800" dirty="0">
                <a:ea typeface="ＭＳ Ｐゴシック" panose="020B0600070205080204" pitchFamily="34" charset="-128"/>
              </a:rPr>
              <a:t>or violation is often recorded either centrally using a SIEM system or </a:t>
            </a:r>
            <a:r>
              <a:rPr lang="en-US" sz="1800" b="1" dirty="0">
                <a:ea typeface="ＭＳ Ｐゴシック" panose="020B0600070205080204" pitchFamily="34" charset="-128"/>
              </a:rPr>
              <a:t>notified to an administration. </a:t>
            </a:r>
          </a:p>
          <a:p>
            <a:pPr marL="214313" indent="-214313">
              <a:buFont typeface="Wingdings" panose="05000000000000000000" pitchFamily="2" charset="2"/>
              <a:buChar char="ü"/>
              <a:defRPr/>
            </a:pPr>
            <a:r>
              <a:rPr lang="en-US" sz="1800" dirty="0">
                <a:ea typeface="ＭＳ Ｐゴシック" panose="020B0600070205080204" pitchFamily="34" charset="-128"/>
              </a:rPr>
              <a:t>IDS monitors a network or system for malicious activity and protects a computer network from unauthorized access from users, including perhaps insiders. </a:t>
            </a:r>
          </a:p>
          <a:p>
            <a:pPr marL="214313" indent="-214313">
              <a:buFont typeface="Wingdings" panose="05000000000000000000" pitchFamily="2" charset="2"/>
              <a:buChar char="ü"/>
              <a:defRPr/>
            </a:pPr>
            <a:endParaRPr lang="en-GB" sz="1800" dirty="0">
              <a:ea typeface="ＭＳ Ｐゴシック" panose="020B0600070205080204" pitchFamily="34" charset="-128"/>
            </a:endParaRPr>
          </a:p>
        </p:txBody>
      </p:sp>
      <p:pic>
        <p:nvPicPr>
          <p:cNvPr id="73731" name="Picture 2" descr="https://study-ccna.com/wp-content/uploads/IDS.png">
            <a:extLst>
              <a:ext uri="{FF2B5EF4-FFF2-40B4-BE49-F238E27FC236}">
                <a16:creationId xmlns:a16="http://schemas.microsoft.com/office/drawing/2014/main" id="{B2C35C6B-8923-42C0-AB0B-80F1354F2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1081088"/>
            <a:ext cx="3348038"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069E446B-2194-4D65-9192-E0ABE14FEC6A}"/>
              </a:ext>
            </a:extLst>
          </p:cNvPr>
          <p:cNvSpPr>
            <a:spLocks noGrp="1" noChangeArrowheads="1"/>
          </p:cNvSpPr>
          <p:nvPr>
            <p:ph type="title"/>
          </p:nvPr>
        </p:nvSpPr>
        <p:spPr/>
        <p:txBody>
          <a:bodyPr/>
          <a:lstStyle/>
          <a:p>
            <a:endParaRPr lang="en-CA" altLang="en-US"/>
          </a:p>
        </p:txBody>
      </p:sp>
      <p:sp>
        <p:nvSpPr>
          <p:cNvPr id="3" name="Content Placeholder 2">
            <a:extLst>
              <a:ext uri="{FF2B5EF4-FFF2-40B4-BE49-F238E27FC236}">
                <a16:creationId xmlns:a16="http://schemas.microsoft.com/office/drawing/2014/main" id="{71D14CE5-833E-48CE-9290-96FABE732E91}"/>
              </a:ext>
            </a:extLst>
          </p:cNvPr>
          <p:cNvSpPr>
            <a:spLocks noGrp="1"/>
          </p:cNvSpPr>
          <p:nvPr>
            <p:ph idx="1"/>
          </p:nvPr>
        </p:nvSpPr>
        <p:spPr/>
        <p:txBody>
          <a:bodyPr/>
          <a:lstStyle/>
          <a:p>
            <a:pPr marL="214313" indent="-214313">
              <a:buFont typeface="Wingdings" panose="05000000000000000000" pitchFamily="2" charset="2"/>
              <a:buChar char="ü"/>
              <a:defRPr/>
            </a:pPr>
            <a:r>
              <a:rPr lang="en-GB" sz="1800" dirty="0">
                <a:ea typeface="ＭＳ Ｐゴシック" charset="0"/>
              </a:rPr>
              <a:t>IDS is basically classified into two types:-</a:t>
            </a:r>
          </a:p>
          <a:p>
            <a:pPr marL="557213" lvl="1" indent="-214313">
              <a:buFont typeface="Wingdings" panose="05000000000000000000" pitchFamily="2" charset="2"/>
              <a:buChar char="ü"/>
              <a:defRPr/>
            </a:pPr>
            <a:r>
              <a:rPr lang="en-GB" sz="1800" b="1" dirty="0">
                <a:solidFill>
                  <a:srgbClr val="FF0000"/>
                </a:solidFill>
                <a:ea typeface="ＭＳ Ｐゴシック" charset="0"/>
              </a:rPr>
              <a:t>Network intrusion detection systems (NIDS)</a:t>
            </a:r>
            <a:r>
              <a:rPr lang="en-GB" sz="1800" b="1" dirty="0">
                <a:ea typeface="ＭＳ Ｐゴシック" charset="0"/>
              </a:rPr>
              <a:t> </a:t>
            </a:r>
            <a:r>
              <a:rPr lang="en-GB" sz="1800" dirty="0">
                <a:ea typeface="ＭＳ Ｐゴシック" charset="0"/>
              </a:rPr>
              <a:t>- set up at a planned point (where Firewall is located)  within the network to </a:t>
            </a:r>
            <a:r>
              <a:rPr lang="en-GB" sz="1800" dirty="0">
                <a:solidFill>
                  <a:srgbClr val="FF0000"/>
                </a:solidFill>
                <a:ea typeface="ＭＳ Ｐゴシック" charset="0"/>
              </a:rPr>
              <a:t>examine traffic from all devices on the network</a:t>
            </a:r>
            <a:r>
              <a:rPr lang="en-GB" sz="1800" dirty="0">
                <a:ea typeface="ＭＳ Ｐゴシック" charset="0"/>
              </a:rPr>
              <a:t>. It performs an observation of passing traffic and matches traffic that is passed on the subnets to the collection of known attacks. </a:t>
            </a:r>
          </a:p>
          <a:p>
            <a:pPr marL="557213" lvl="1" indent="-214313">
              <a:buFont typeface="Wingdings" panose="05000000000000000000" pitchFamily="2" charset="2"/>
              <a:buChar char="ü"/>
              <a:defRPr/>
            </a:pPr>
            <a:r>
              <a:rPr lang="en-GB" sz="1800" b="1" dirty="0">
                <a:solidFill>
                  <a:srgbClr val="FF0000"/>
                </a:solidFill>
                <a:ea typeface="ＭＳ Ｐゴシック" charset="0"/>
              </a:rPr>
              <a:t>Host intrusion detection systems (HIDS) </a:t>
            </a:r>
            <a:r>
              <a:rPr lang="en-GB" sz="1800" dirty="0">
                <a:ea typeface="ＭＳ Ｐゴシック" charset="0"/>
              </a:rPr>
              <a:t>-</a:t>
            </a:r>
            <a:r>
              <a:rPr lang="en-GB" sz="1800" dirty="0">
                <a:solidFill>
                  <a:srgbClr val="FF0000"/>
                </a:solidFill>
                <a:ea typeface="ＭＳ Ｐゴシック" charset="0"/>
              </a:rPr>
              <a:t> </a:t>
            </a:r>
            <a:r>
              <a:rPr lang="en-GB" sz="1800" dirty="0">
                <a:ea typeface="ＭＳ Ｐゴシック" charset="0"/>
              </a:rPr>
              <a:t>run on independent hosts or devices on the network. It </a:t>
            </a:r>
            <a:r>
              <a:rPr lang="en-GB" sz="1800" dirty="0">
                <a:solidFill>
                  <a:srgbClr val="FF0000"/>
                </a:solidFill>
                <a:ea typeface="ＭＳ Ｐゴシック" charset="0"/>
              </a:rPr>
              <a:t>monitors the incoming and outgoing packets </a:t>
            </a:r>
            <a:r>
              <a:rPr lang="en-GB" sz="1800" dirty="0">
                <a:ea typeface="ＭＳ Ｐゴシック" charset="0"/>
              </a:rPr>
              <a:t>from the device only, </a:t>
            </a:r>
            <a:r>
              <a:rPr lang="en-GB" sz="1800" dirty="0">
                <a:solidFill>
                  <a:srgbClr val="FF0000"/>
                </a:solidFill>
                <a:ea typeface="ＭＳ Ｐゴシック" charset="0"/>
              </a:rPr>
              <a:t>takes a snapshot of existing system files and compares it with the previous snapshot </a:t>
            </a:r>
            <a:r>
              <a:rPr lang="en-GB" sz="1800" dirty="0">
                <a:ea typeface="ＭＳ Ｐゴシック" charset="0"/>
              </a:rPr>
              <a:t>, if edited or deleted. HIDS seen on mission critical machines, which are not expected to change their layout.</a:t>
            </a:r>
          </a:p>
          <a:p>
            <a:pPr>
              <a:defRPr/>
            </a:pPr>
            <a:endParaRPr lang="en-CA" dirty="0">
              <a:ea typeface="ＭＳ Ｐゴシック" charset="0"/>
            </a:endParaRPr>
          </a:p>
        </p:txBody>
      </p:sp>
      <p:sp>
        <p:nvSpPr>
          <p:cNvPr id="74756" name="Slide Number Placeholder 3">
            <a:extLst>
              <a:ext uri="{FF2B5EF4-FFF2-40B4-BE49-F238E27FC236}">
                <a16:creationId xmlns:a16="http://schemas.microsoft.com/office/drawing/2014/main" id="{2A021976-53F8-4029-974C-CF826A2E24A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89EC0420-D2B8-4DC3-998F-A8E181DC5F73}" type="slidenum">
              <a:rPr lang="en-US" altLang="en-US" sz="1400" smtClean="0"/>
              <a:pPr>
                <a:spcBef>
                  <a:spcPct val="0"/>
                </a:spcBef>
                <a:buFontTx/>
                <a:buNone/>
              </a:pPr>
              <a:t>87</a:t>
            </a:fld>
            <a:endParaRPr lang="en-US" altLang="en-US" sz="1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D2CE95-91B5-4F9F-BCDF-25AEE0113B0F}"/>
              </a:ext>
            </a:extLst>
          </p:cNvPr>
          <p:cNvSpPr/>
          <p:nvPr/>
        </p:nvSpPr>
        <p:spPr>
          <a:xfrm>
            <a:off x="627063" y="1179513"/>
            <a:ext cx="8235950" cy="4248150"/>
          </a:xfrm>
          <a:prstGeom prst="rect">
            <a:avLst/>
          </a:prstGeom>
        </p:spPr>
        <p:txBody>
          <a:bodyPr>
            <a:spAutoFit/>
          </a:bodyPr>
          <a:lstStyle/>
          <a:p>
            <a:pPr>
              <a:defRPr/>
            </a:pPr>
            <a:r>
              <a:rPr lang="en-GB" sz="1800" b="1" u="sng" dirty="0">
                <a:ea typeface="ＭＳ Ｐゴシック" panose="020B0600070205080204" pitchFamily="34" charset="-128"/>
              </a:rPr>
              <a:t>Detection Method of IDS</a:t>
            </a:r>
          </a:p>
          <a:p>
            <a:pPr marL="214313" indent="-214313">
              <a:buFont typeface="Wingdings" panose="05000000000000000000" pitchFamily="2" charset="2"/>
              <a:buChar char="ü"/>
              <a:defRPr/>
            </a:pPr>
            <a:r>
              <a:rPr lang="en-GB" sz="1800" b="1" dirty="0">
                <a:ea typeface="ＭＳ Ｐゴシック" panose="020B0600070205080204" pitchFamily="34" charset="-128"/>
              </a:rPr>
              <a:t>Signature-based Method.</a:t>
            </a:r>
            <a:endParaRPr lang="en-GB" sz="1800" dirty="0">
              <a:ea typeface="ＭＳ Ｐゴシック" panose="020B0600070205080204" pitchFamily="34" charset="-128"/>
            </a:endParaRPr>
          </a:p>
          <a:p>
            <a:pPr marL="557213" lvl="1" indent="-214313">
              <a:buFont typeface="Wingdings" panose="05000000000000000000" pitchFamily="2" charset="2"/>
              <a:buChar char="ü"/>
              <a:defRPr/>
            </a:pPr>
            <a:r>
              <a:rPr lang="en-GB" sz="1800" dirty="0">
                <a:ea typeface="ＭＳ Ｐゴシック" panose="020B0600070205080204" pitchFamily="34" charset="-128"/>
              </a:rPr>
              <a:t>Detects on the basis of the </a:t>
            </a:r>
            <a:r>
              <a:rPr lang="en-GB" sz="1800" dirty="0">
                <a:solidFill>
                  <a:srgbClr val="FF0000"/>
                </a:solidFill>
                <a:ea typeface="ＭＳ Ｐゴシック" panose="020B0600070205080204" pitchFamily="34" charset="-128"/>
              </a:rPr>
              <a:t>already known malicious instruction sequence</a:t>
            </a:r>
            <a:r>
              <a:rPr lang="en-GB" sz="1800" dirty="0">
                <a:ea typeface="ＭＳ Ｐゴシック" panose="020B0600070205080204" pitchFamily="34" charset="-128"/>
              </a:rPr>
              <a:t>. </a:t>
            </a:r>
          </a:p>
          <a:p>
            <a:pPr marL="557213" lvl="1" indent="-214313">
              <a:buFont typeface="Wingdings" panose="05000000000000000000" pitchFamily="2" charset="2"/>
              <a:buChar char="ü"/>
              <a:defRPr/>
            </a:pPr>
            <a:r>
              <a:rPr lang="en-GB" sz="1800" dirty="0">
                <a:ea typeface="ＭＳ Ｐゴシック" panose="020B0600070205080204" pitchFamily="34" charset="-128"/>
              </a:rPr>
              <a:t>The </a:t>
            </a:r>
            <a:r>
              <a:rPr lang="en-GB" sz="1800" dirty="0">
                <a:solidFill>
                  <a:srgbClr val="FF0000"/>
                </a:solidFill>
                <a:ea typeface="ＭＳ Ｐゴシック" panose="020B0600070205080204" pitchFamily="34" charset="-128"/>
              </a:rPr>
              <a:t>detected patterns are known as signatures</a:t>
            </a:r>
            <a:r>
              <a:rPr lang="en-GB" sz="1800" dirty="0">
                <a:ea typeface="ＭＳ Ｐゴシック" panose="020B0600070205080204" pitchFamily="34" charset="-128"/>
              </a:rPr>
              <a:t>. </a:t>
            </a:r>
          </a:p>
          <a:p>
            <a:pPr marL="557213" lvl="1" indent="-214313">
              <a:buFont typeface="Wingdings" panose="05000000000000000000" pitchFamily="2" charset="2"/>
              <a:buChar char="ü"/>
              <a:defRPr/>
            </a:pPr>
            <a:r>
              <a:rPr lang="en-GB" sz="1800" dirty="0">
                <a:ea typeface="ＭＳ Ｐゴシック" panose="020B0600070205080204" pitchFamily="34" charset="-128"/>
              </a:rPr>
              <a:t>Signature-based IDS detects attacks whose pattern (signature) already exists in system.</a:t>
            </a:r>
          </a:p>
          <a:p>
            <a:pPr marL="214313" indent="-214313">
              <a:buFont typeface="Wingdings" panose="05000000000000000000" pitchFamily="2" charset="2"/>
              <a:buChar char="ü"/>
              <a:defRPr/>
            </a:pPr>
            <a:r>
              <a:rPr lang="en-GB" sz="1800" b="1" dirty="0">
                <a:ea typeface="ＭＳ Ｐゴシック" panose="020B0600070205080204" pitchFamily="34" charset="-128"/>
              </a:rPr>
              <a:t>Anomaly-based IDS </a:t>
            </a:r>
          </a:p>
          <a:p>
            <a:pPr marL="557213" lvl="1" indent="-214313">
              <a:buFont typeface="Wingdings" panose="05000000000000000000" pitchFamily="2" charset="2"/>
              <a:buChar char="ü"/>
              <a:defRPr/>
            </a:pPr>
            <a:r>
              <a:rPr lang="en-GB" sz="1800" dirty="0">
                <a:ea typeface="ＭＳ Ｐゴシック" panose="020B0600070205080204" pitchFamily="34" charset="-128"/>
              </a:rPr>
              <a:t>Introduced to detect the unknown malware attacks as new malware are developed rapidly.</a:t>
            </a:r>
          </a:p>
          <a:p>
            <a:pPr marL="557213" lvl="1" indent="-214313">
              <a:buFont typeface="Wingdings" panose="05000000000000000000" pitchFamily="2" charset="2"/>
              <a:buChar char="ü"/>
              <a:defRPr/>
            </a:pPr>
            <a:r>
              <a:rPr lang="en-GB" sz="1800" dirty="0">
                <a:ea typeface="ＭＳ Ｐゴシック" panose="020B0600070205080204" pitchFamily="34" charset="-128"/>
              </a:rPr>
              <a:t>Anomaly-based IDS uses Machine Learning to create a trustful activity model.</a:t>
            </a:r>
          </a:p>
          <a:p>
            <a:pPr marL="557213" lvl="1" indent="-214313">
              <a:buFont typeface="Wingdings" panose="05000000000000000000" pitchFamily="2" charset="2"/>
              <a:buChar char="ü"/>
              <a:defRPr/>
            </a:pPr>
            <a:r>
              <a:rPr lang="en-GB" sz="1800" dirty="0">
                <a:ea typeface="ＭＳ Ｐゴシック" panose="020B0600070205080204" pitchFamily="34" charset="-128"/>
              </a:rPr>
              <a:t>Anything coming is compared with that model and it is declared suspicious if it is not found in model.</a:t>
            </a:r>
          </a:p>
          <a:p>
            <a:pPr marL="214313" indent="-214313">
              <a:buFont typeface="Wingdings" panose="05000000000000000000" pitchFamily="2" charset="2"/>
              <a:buChar char="ü"/>
              <a:defRPr/>
            </a:pPr>
            <a:r>
              <a:rPr lang="en-GB" sz="1800" dirty="0">
                <a:ea typeface="ＭＳ Ｐゴシック" panose="020B0600070205080204" pitchFamily="34" charset="-128"/>
              </a:rPr>
              <a:t>Machine Learning  based method has a better generalized property in comparison to signature-based IDS as these models can be trained according to the Applications and Hardware configurations.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938B8C-5064-433E-A1EE-1133C2AF713D}"/>
              </a:ext>
            </a:extLst>
          </p:cNvPr>
          <p:cNvSpPr/>
          <p:nvPr/>
        </p:nvSpPr>
        <p:spPr>
          <a:xfrm>
            <a:off x="165100" y="946150"/>
            <a:ext cx="5630863" cy="4154488"/>
          </a:xfrm>
          <a:prstGeom prst="rect">
            <a:avLst/>
          </a:prstGeom>
        </p:spPr>
        <p:txBody>
          <a:bodyPr>
            <a:spAutoFit/>
          </a:bodyPr>
          <a:lstStyle/>
          <a:p>
            <a:pPr>
              <a:defRPr/>
            </a:pPr>
            <a:r>
              <a:rPr lang="en-GB" b="1" u="sng" dirty="0">
                <a:ea typeface="ＭＳ Ｐゴシック" panose="020B0600070205080204" pitchFamily="34" charset="-128"/>
              </a:rPr>
              <a:t>Intrusion Prevention System (IPS)</a:t>
            </a:r>
          </a:p>
          <a:p>
            <a:pPr>
              <a:defRPr/>
            </a:pPr>
            <a:endParaRPr lang="en-GB" b="1" u="sng" dirty="0">
              <a:ea typeface="ＭＳ Ｐゴシック" panose="020B0600070205080204" pitchFamily="34" charset="-128"/>
            </a:endParaRPr>
          </a:p>
          <a:p>
            <a:pPr marL="214313" indent="-214313">
              <a:buFont typeface="Wingdings" panose="05000000000000000000" pitchFamily="2" charset="2"/>
              <a:buChar char="ü"/>
              <a:defRPr/>
            </a:pPr>
            <a:r>
              <a:rPr lang="en-GB" sz="1800" dirty="0">
                <a:ea typeface="ＭＳ Ｐゴシック" panose="020B0600070205080204" pitchFamily="34" charset="-128"/>
              </a:rPr>
              <a:t> Network security/threat prevention technology that </a:t>
            </a:r>
            <a:r>
              <a:rPr lang="en-GB" sz="1800" dirty="0">
                <a:solidFill>
                  <a:srgbClr val="FF0000"/>
                </a:solidFill>
                <a:ea typeface="ＭＳ Ｐゴシック" panose="020B0600070205080204" pitchFamily="34" charset="-128"/>
              </a:rPr>
              <a:t>examines network traffic flows to detect and prevent vulnerability exploits</a:t>
            </a:r>
            <a:r>
              <a:rPr lang="en-GB" sz="1800" dirty="0">
                <a:ea typeface="ＭＳ Ｐゴシック" panose="020B0600070205080204" pitchFamily="34" charset="-128"/>
              </a:rPr>
              <a:t>.</a:t>
            </a:r>
          </a:p>
          <a:p>
            <a:pPr marL="214313" indent="-214313">
              <a:buFont typeface="Wingdings" panose="05000000000000000000" pitchFamily="2" charset="2"/>
              <a:buChar char="ü"/>
              <a:defRPr/>
            </a:pPr>
            <a:r>
              <a:rPr lang="en-GB" sz="1800" dirty="0">
                <a:ea typeface="ＭＳ Ｐゴシック" panose="020B0600070205080204" pitchFamily="34" charset="-128"/>
              </a:rPr>
              <a:t>Unlike IDS—which is a passive system that scans traffic and reports back on threats, </a:t>
            </a:r>
            <a:r>
              <a:rPr lang="en-GB" sz="1800" b="1" dirty="0">
                <a:solidFill>
                  <a:srgbClr val="FF0000"/>
                </a:solidFill>
                <a:ea typeface="ＭＳ Ｐゴシック" panose="020B0600070205080204" pitchFamily="34" charset="-128"/>
              </a:rPr>
              <a:t>IPS is placed inline </a:t>
            </a:r>
            <a:r>
              <a:rPr lang="en-GB" sz="1800" dirty="0">
                <a:ea typeface="ＭＳ Ｐゴシック" panose="020B0600070205080204" pitchFamily="34" charset="-128"/>
              </a:rPr>
              <a:t>(in the direct communication path between source and destination), actively analysing and taking automated actions on all traffic flows that enter the network. </a:t>
            </a:r>
          </a:p>
          <a:p>
            <a:pPr marL="557213" lvl="1" indent="-214313">
              <a:buFont typeface="Wingdings" panose="05000000000000000000" pitchFamily="2" charset="2"/>
              <a:buChar char="ü"/>
              <a:defRPr/>
            </a:pPr>
            <a:r>
              <a:rPr lang="en-GB" sz="1800" dirty="0">
                <a:ea typeface="ＭＳ Ｐゴシック" panose="020B0600070205080204" pitchFamily="34" charset="-128"/>
              </a:rPr>
              <a:t>Sending an </a:t>
            </a:r>
            <a:r>
              <a:rPr lang="en-GB" sz="1800" dirty="0">
                <a:solidFill>
                  <a:srgbClr val="FF0000"/>
                </a:solidFill>
                <a:ea typeface="ＭＳ Ｐゴシック" panose="020B0600070205080204" pitchFamily="34" charset="-128"/>
              </a:rPr>
              <a:t>alarm</a:t>
            </a:r>
            <a:r>
              <a:rPr lang="en-GB" sz="1800" dirty="0">
                <a:ea typeface="ＭＳ Ｐゴシック" panose="020B0600070205080204" pitchFamily="34" charset="-128"/>
              </a:rPr>
              <a:t>.</a:t>
            </a:r>
          </a:p>
          <a:p>
            <a:pPr marL="557213" lvl="1" indent="-214313">
              <a:buFont typeface="Wingdings" panose="05000000000000000000" pitchFamily="2" charset="2"/>
              <a:buChar char="ü"/>
              <a:defRPr/>
            </a:pPr>
            <a:r>
              <a:rPr lang="en-GB" sz="1800" dirty="0">
                <a:solidFill>
                  <a:srgbClr val="FF0000"/>
                </a:solidFill>
                <a:ea typeface="ＭＳ Ｐゴシック" panose="020B0600070205080204" pitchFamily="34" charset="-128"/>
              </a:rPr>
              <a:t>Dropping</a:t>
            </a:r>
            <a:r>
              <a:rPr lang="en-GB" sz="1800" dirty="0">
                <a:ea typeface="ＭＳ Ｐゴシック" panose="020B0600070205080204" pitchFamily="34" charset="-128"/>
              </a:rPr>
              <a:t> malicious packets.</a:t>
            </a:r>
          </a:p>
          <a:p>
            <a:pPr marL="557213" lvl="1" indent="-214313">
              <a:buFont typeface="Wingdings" panose="05000000000000000000" pitchFamily="2" charset="2"/>
              <a:buChar char="ü"/>
              <a:defRPr/>
            </a:pPr>
            <a:r>
              <a:rPr lang="en-GB" sz="1800" dirty="0">
                <a:solidFill>
                  <a:srgbClr val="FF0000"/>
                </a:solidFill>
                <a:ea typeface="ＭＳ Ｐゴシック" panose="020B0600070205080204" pitchFamily="34" charset="-128"/>
              </a:rPr>
              <a:t>Blocking traffic</a:t>
            </a:r>
            <a:r>
              <a:rPr lang="en-GB" sz="1800" dirty="0">
                <a:ea typeface="ＭＳ Ｐゴシック" panose="020B0600070205080204" pitchFamily="34" charset="-128"/>
              </a:rPr>
              <a:t> from the source address.</a:t>
            </a:r>
          </a:p>
          <a:p>
            <a:pPr marL="557213" lvl="1" indent="-214313">
              <a:buFont typeface="Wingdings" panose="05000000000000000000" pitchFamily="2" charset="2"/>
              <a:buChar char="ü"/>
              <a:defRPr/>
            </a:pPr>
            <a:r>
              <a:rPr lang="en-GB" sz="1800" dirty="0">
                <a:solidFill>
                  <a:srgbClr val="FF0000"/>
                </a:solidFill>
                <a:ea typeface="ＭＳ Ｐゴシック" panose="020B0600070205080204" pitchFamily="34" charset="-128"/>
              </a:rPr>
              <a:t>Resetting</a:t>
            </a:r>
            <a:r>
              <a:rPr lang="en-GB" sz="1800" dirty="0">
                <a:ea typeface="ＭＳ Ｐゴシック" panose="020B0600070205080204" pitchFamily="34" charset="-128"/>
              </a:rPr>
              <a:t> the connection.</a:t>
            </a:r>
          </a:p>
        </p:txBody>
      </p:sp>
      <p:pic>
        <p:nvPicPr>
          <p:cNvPr id="76803" name="Picture 2" descr="https://study-ccna.com/wp-content/uploads/IPS.png">
            <a:extLst>
              <a:ext uri="{FF2B5EF4-FFF2-40B4-BE49-F238E27FC236}">
                <a16:creationId xmlns:a16="http://schemas.microsoft.com/office/drawing/2014/main" id="{88B3A2C3-C810-497D-8C12-548A2C85A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1196975"/>
            <a:ext cx="321310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p:cNvPicPr>
            <a:picLocks noChangeAspect="1"/>
          </p:cNvPicPr>
          <p:nvPr/>
        </p:nvPicPr>
        <p:blipFill>
          <a:blip r:embed="rId2"/>
          <a:stretch>
            <a:fillRect/>
          </a:stretch>
        </p:blipFill>
        <p:spPr>
          <a:xfrm>
            <a:off x="415438" y="1437543"/>
            <a:ext cx="8420832" cy="4563208"/>
          </a:xfrm>
          <a:prstGeom prst="rect">
            <a:avLst/>
          </a:prstGeom>
        </p:spPr>
      </p:pic>
      <p:sp>
        <p:nvSpPr>
          <p:cNvPr id="5" name="Rectangle 4"/>
          <p:cNvSpPr/>
          <p:nvPr/>
        </p:nvSpPr>
        <p:spPr>
          <a:xfrm>
            <a:off x="4025735" y="1022085"/>
            <a:ext cx="1554913" cy="369332"/>
          </a:xfrm>
          <a:prstGeom prst="rect">
            <a:avLst/>
          </a:prstGeom>
          <a:ln w="38100">
            <a:solidFill>
              <a:schemeClr val="tx1"/>
            </a:solidFill>
          </a:ln>
        </p:spPr>
        <p:txBody>
          <a:bodyPr wrap="none">
            <a:spAutoFit/>
          </a:bodyPr>
          <a:lstStyle/>
          <a:p>
            <a:r>
              <a:rPr lang="en-US" altLang="zh-TW" sz="1800" b="1" dirty="0">
                <a:effectLst>
                  <a:outerShdw blurRad="38100" dist="38100" dir="2700000" algn="tl">
                    <a:srgbClr val="C0C0C0"/>
                  </a:outerShdw>
                </a:effectLst>
              </a:rPr>
              <a:t>OSI LAYERS</a:t>
            </a:r>
            <a:endParaRPr lang="en-IN" sz="1800" b="1" dirty="0"/>
          </a:p>
        </p:txBody>
      </p:sp>
    </p:spTree>
    <p:extLst>
      <p:ext uri="{BB962C8B-B14F-4D97-AF65-F5344CB8AC3E}">
        <p14:creationId xmlns:p14="http://schemas.microsoft.com/office/powerpoint/2010/main" val="42312683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EA15175B-71E1-43E6-8C31-655D8A033FB2}"/>
              </a:ext>
            </a:extLst>
          </p:cNvPr>
          <p:cNvSpPr>
            <a:spLocks noGrp="1" noChangeArrowheads="1"/>
          </p:cNvSpPr>
          <p:nvPr>
            <p:ph type="title"/>
          </p:nvPr>
        </p:nvSpPr>
        <p:spPr/>
        <p:txBody>
          <a:bodyPr/>
          <a:lstStyle/>
          <a:p>
            <a:endParaRPr lang="en-CA" altLang="en-US"/>
          </a:p>
        </p:txBody>
      </p:sp>
      <p:sp>
        <p:nvSpPr>
          <p:cNvPr id="3" name="Content Placeholder 2">
            <a:extLst>
              <a:ext uri="{FF2B5EF4-FFF2-40B4-BE49-F238E27FC236}">
                <a16:creationId xmlns:a16="http://schemas.microsoft.com/office/drawing/2014/main" id="{367868B3-02FD-43EA-8A25-CE911A400747}"/>
              </a:ext>
            </a:extLst>
          </p:cNvPr>
          <p:cNvSpPr>
            <a:spLocks noGrp="1"/>
          </p:cNvSpPr>
          <p:nvPr>
            <p:ph idx="1"/>
          </p:nvPr>
        </p:nvSpPr>
        <p:spPr/>
        <p:txBody>
          <a:bodyPr/>
          <a:lstStyle/>
          <a:p>
            <a:pPr marL="214313" indent="-214313">
              <a:buFont typeface="Wingdings" panose="05000000000000000000" pitchFamily="2" charset="2"/>
              <a:buChar char="ü"/>
              <a:defRPr/>
            </a:pPr>
            <a:r>
              <a:rPr lang="en-GB" sz="1800" dirty="0">
                <a:ea typeface="ＭＳ Ｐゴシック" charset="0"/>
              </a:rPr>
              <a:t>Classified into two types:-</a:t>
            </a:r>
          </a:p>
          <a:p>
            <a:pPr marL="557213" lvl="1" indent="-214313">
              <a:buFont typeface="Wingdings" panose="05000000000000000000" pitchFamily="2" charset="2"/>
              <a:buChar char="ü"/>
              <a:defRPr/>
            </a:pPr>
            <a:r>
              <a:rPr lang="en-GB" sz="1800" b="1" dirty="0">
                <a:ea typeface="ＭＳ Ｐゴシック" charset="0"/>
              </a:rPr>
              <a:t>Signature-based detection- it</a:t>
            </a:r>
            <a:r>
              <a:rPr lang="en-GB" sz="1800" dirty="0">
                <a:ea typeface="ＭＳ Ｐゴシック" charset="0"/>
              </a:rPr>
              <a:t> is based on a </a:t>
            </a:r>
            <a:r>
              <a:rPr lang="en-GB" sz="1800" dirty="0">
                <a:solidFill>
                  <a:srgbClr val="FF0000"/>
                </a:solidFill>
                <a:ea typeface="ＭＳ Ｐゴシック" charset="0"/>
              </a:rPr>
              <a:t>dictionary of uniquely identifiable patterns</a:t>
            </a:r>
            <a:r>
              <a:rPr lang="en-GB" sz="1800" dirty="0">
                <a:ea typeface="ＭＳ Ｐゴシック" charset="0"/>
              </a:rPr>
              <a:t> (or signatures) in the code of each exploit.</a:t>
            </a:r>
          </a:p>
          <a:p>
            <a:pPr marL="214313" indent="-214313">
              <a:buFont typeface="Wingdings" panose="05000000000000000000" pitchFamily="2" charset="2"/>
              <a:buChar char="ü"/>
              <a:defRPr/>
            </a:pPr>
            <a:r>
              <a:rPr lang="en-GB" sz="1800" b="1" dirty="0">
                <a:ea typeface="ＭＳ Ｐゴシック" charset="0"/>
              </a:rPr>
              <a:t>Statistical Anomaly Detection</a:t>
            </a:r>
            <a:r>
              <a:rPr lang="en-GB" sz="1800" dirty="0">
                <a:ea typeface="ＭＳ Ｐゴシック" charset="0"/>
              </a:rPr>
              <a:t> </a:t>
            </a:r>
          </a:p>
          <a:p>
            <a:pPr marL="557213" lvl="1" indent="-214313">
              <a:buFont typeface="Wingdings" panose="05000000000000000000" pitchFamily="2" charset="2"/>
              <a:buChar char="ü"/>
              <a:defRPr/>
            </a:pPr>
            <a:r>
              <a:rPr lang="en-GB" sz="1800" dirty="0">
                <a:ea typeface="ＭＳ Ｐゴシック" charset="0"/>
              </a:rPr>
              <a:t>Takes samples of network traffic at random and </a:t>
            </a:r>
            <a:r>
              <a:rPr lang="en-GB" sz="1800" dirty="0">
                <a:solidFill>
                  <a:srgbClr val="FF0000"/>
                </a:solidFill>
                <a:ea typeface="ＭＳ Ｐゴシック" charset="0"/>
              </a:rPr>
              <a:t>compares them to a pre-calculated baseline performance level</a:t>
            </a:r>
            <a:r>
              <a:rPr lang="en-GB" sz="1800" dirty="0">
                <a:ea typeface="ＭＳ Ｐゴシック" charset="0"/>
              </a:rPr>
              <a:t>. </a:t>
            </a:r>
          </a:p>
          <a:p>
            <a:pPr marL="557213" lvl="1" indent="-214313">
              <a:buFont typeface="Wingdings" panose="05000000000000000000" pitchFamily="2" charset="2"/>
              <a:buChar char="ü"/>
              <a:defRPr/>
            </a:pPr>
            <a:r>
              <a:rPr lang="en-GB" sz="1800" dirty="0">
                <a:ea typeface="ＭＳ Ｐゴシック" charset="0"/>
              </a:rPr>
              <a:t>If the sample of network traffic activity is </a:t>
            </a:r>
            <a:r>
              <a:rPr lang="en-GB" sz="1800" dirty="0">
                <a:solidFill>
                  <a:srgbClr val="FF0000"/>
                </a:solidFill>
                <a:ea typeface="ＭＳ Ｐゴシック" charset="0"/>
              </a:rPr>
              <a:t>outside the parameters of baseline performance</a:t>
            </a:r>
            <a:r>
              <a:rPr lang="en-GB" sz="1800" dirty="0">
                <a:ea typeface="ＭＳ Ｐゴシック" charset="0"/>
              </a:rPr>
              <a:t>, the </a:t>
            </a:r>
            <a:r>
              <a:rPr lang="en-GB" sz="1800" dirty="0">
                <a:solidFill>
                  <a:srgbClr val="FF0000"/>
                </a:solidFill>
                <a:ea typeface="ＭＳ Ｐゴシック" charset="0"/>
              </a:rPr>
              <a:t>IPS takes action</a:t>
            </a:r>
            <a:r>
              <a:rPr lang="en-GB" sz="1800" dirty="0">
                <a:ea typeface="ＭＳ Ｐゴシック" charset="0"/>
              </a:rPr>
              <a:t> to handle the situation.</a:t>
            </a:r>
          </a:p>
          <a:p>
            <a:pPr>
              <a:defRPr/>
            </a:pPr>
            <a:endParaRPr lang="en-CA" dirty="0">
              <a:ea typeface="ＭＳ Ｐゴシック" charset="0"/>
            </a:endParaRPr>
          </a:p>
        </p:txBody>
      </p:sp>
      <p:sp>
        <p:nvSpPr>
          <p:cNvPr id="77828" name="Slide Number Placeholder 3">
            <a:extLst>
              <a:ext uri="{FF2B5EF4-FFF2-40B4-BE49-F238E27FC236}">
                <a16:creationId xmlns:a16="http://schemas.microsoft.com/office/drawing/2014/main" id="{EEF76FEB-C725-463E-9127-D00DD61AAE5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D6EC7D23-56FB-4167-B3DD-BCA90155F9FA}" type="slidenum">
              <a:rPr lang="en-US" altLang="en-US" sz="1400" smtClean="0"/>
              <a:pPr>
                <a:spcBef>
                  <a:spcPct val="0"/>
                </a:spcBef>
                <a:buFontTx/>
                <a:buNone/>
              </a:pPr>
              <a:t>90</a:t>
            </a:fld>
            <a:endParaRPr lang="en-US" altLang="en-US" sz="1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Image result for intrusion prevention system">
            <a:extLst>
              <a:ext uri="{FF2B5EF4-FFF2-40B4-BE49-F238E27FC236}">
                <a16:creationId xmlns:a16="http://schemas.microsoft.com/office/drawing/2014/main" id="{186A9B8C-0F39-4A8D-B773-24B1B4082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668463"/>
            <a:ext cx="717232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E55CCDE3-1CE7-4554-80FC-6CC133DE3B9D}"/>
              </a:ext>
            </a:extLst>
          </p:cNvPr>
          <p:cNvSpPr>
            <a:spLocks noGrp="1" noChangeArrowheads="1"/>
          </p:cNvSpPr>
          <p:nvPr>
            <p:ph type="title"/>
          </p:nvPr>
        </p:nvSpPr>
        <p:spPr/>
        <p:txBody>
          <a:bodyPr/>
          <a:lstStyle/>
          <a:p>
            <a:endParaRPr lang="en-CA" altLang="en-US"/>
          </a:p>
        </p:txBody>
      </p:sp>
      <p:sp>
        <p:nvSpPr>
          <p:cNvPr id="79875" name="Content Placeholder 2">
            <a:extLst>
              <a:ext uri="{FF2B5EF4-FFF2-40B4-BE49-F238E27FC236}">
                <a16:creationId xmlns:a16="http://schemas.microsoft.com/office/drawing/2014/main" id="{4C1C9B04-6056-40C5-9CD1-3D191A426496}"/>
              </a:ext>
            </a:extLst>
          </p:cNvPr>
          <p:cNvSpPr>
            <a:spLocks noGrp="1" noChangeArrowheads="1"/>
          </p:cNvSpPr>
          <p:nvPr>
            <p:ph idx="1"/>
          </p:nvPr>
        </p:nvSpPr>
        <p:spPr/>
        <p:txBody>
          <a:bodyPr/>
          <a:lstStyle/>
          <a:p>
            <a:endParaRPr lang="en-CA" altLang="en-US"/>
          </a:p>
        </p:txBody>
      </p:sp>
      <p:sp>
        <p:nvSpPr>
          <p:cNvPr id="79876" name="Slide Number Placeholder 3">
            <a:extLst>
              <a:ext uri="{FF2B5EF4-FFF2-40B4-BE49-F238E27FC236}">
                <a16:creationId xmlns:a16="http://schemas.microsoft.com/office/drawing/2014/main" id="{8ED42517-6B0B-499A-9327-06B8BF58387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12F35036-F303-44D2-839A-298BB718918D}" type="slidenum">
              <a:rPr lang="en-US" altLang="en-US" sz="1400" smtClean="0"/>
              <a:pPr>
                <a:spcBef>
                  <a:spcPct val="0"/>
                </a:spcBef>
                <a:buFontTx/>
                <a:buNone/>
              </a:pPr>
              <a:t>92</a:t>
            </a:fld>
            <a:endParaRPr lang="en-US" altLang="en-US" sz="1400"/>
          </a:p>
        </p:txBody>
      </p:sp>
      <p:pic>
        <p:nvPicPr>
          <p:cNvPr id="79877" name="Picture 2" descr="https://i2.wp.com/ipwithease.com/wp-content/uploads/2020/06/firewall-vs-ips-vs-ids.jpg?resize=1000%2C741&amp;ssl=1">
            <a:extLst>
              <a:ext uri="{FF2B5EF4-FFF2-40B4-BE49-F238E27FC236}">
                <a16:creationId xmlns:a16="http://schemas.microsoft.com/office/drawing/2014/main" id="{1C719496-75E0-4DB0-B3EF-FDBB4BA1C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275"/>
            <a:ext cx="9144000" cy="677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FD495445-BF99-4EC5-AAE7-5E21B84A8E94}"/>
              </a:ext>
            </a:extLst>
          </p:cNvPr>
          <p:cNvSpPr>
            <a:spLocks noChangeArrowheads="1"/>
          </p:cNvSpPr>
          <p:nvPr/>
        </p:nvSpPr>
        <p:spPr bwMode="auto">
          <a:xfrm>
            <a:off x="673100" y="1016000"/>
            <a:ext cx="7543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557213" indent="-214313">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900113" indent="-214313">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ü"/>
            </a:pPr>
            <a:r>
              <a:rPr lang="en-GB" altLang="en-US" sz="1800" b="1"/>
              <a:t>DNS(Domain Name System)</a:t>
            </a:r>
          </a:p>
          <a:p>
            <a:pPr lvl="1">
              <a:spcBef>
                <a:spcPct val="0"/>
              </a:spcBef>
              <a:buFont typeface="Wingdings" panose="05000000000000000000" pitchFamily="2" charset="2"/>
              <a:buChar char="ü"/>
            </a:pPr>
            <a:r>
              <a:rPr lang="en-GB" altLang="en-US" sz="1800">
                <a:solidFill>
                  <a:srgbClr val="FF0000"/>
                </a:solidFill>
              </a:rPr>
              <a:t>Phone book </a:t>
            </a:r>
            <a:r>
              <a:rPr lang="en-GB" altLang="en-US" sz="1800"/>
              <a:t>of the internet. </a:t>
            </a:r>
          </a:p>
          <a:p>
            <a:pPr lvl="1">
              <a:spcBef>
                <a:spcPct val="0"/>
              </a:spcBef>
              <a:buFont typeface="Wingdings" panose="05000000000000000000" pitchFamily="2" charset="2"/>
              <a:buChar char="ü"/>
            </a:pPr>
            <a:r>
              <a:rPr lang="en-GB" altLang="en-US" sz="1800"/>
              <a:t>DNS </a:t>
            </a:r>
            <a:r>
              <a:rPr lang="en-GB" altLang="en-US" sz="1800">
                <a:solidFill>
                  <a:srgbClr val="FF0000"/>
                </a:solidFill>
              </a:rPr>
              <a:t>translates domain names to IP Address</a:t>
            </a:r>
            <a:r>
              <a:rPr lang="en-GB" altLang="en-US" sz="1800"/>
              <a:t> so browsers can load Internet resources.</a:t>
            </a:r>
          </a:p>
          <a:p>
            <a:pPr lvl="1">
              <a:spcBef>
                <a:spcPct val="0"/>
              </a:spcBef>
              <a:buFont typeface="Wingdings" panose="05000000000000000000" pitchFamily="2" charset="2"/>
              <a:buChar char="ü"/>
            </a:pPr>
            <a:r>
              <a:rPr lang="en-GB" altLang="en-US" sz="1800"/>
              <a:t>DNS servers eliminate the need for humans to memorize IP Address.</a:t>
            </a:r>
          </a:p>
          <a:p>
            <a:pPr lvl="1">
              <a:spcBef>
                <a:spcPct val="0"/>
              </a:spcBef>
              <a:buFont typeface="Wingdings" panose="05000000000000000000" pitchFamily="2" charset="2"/>
              <a:buChar char="ü"/>
            </a:pPr>
            <a:r>
              <a:rPr lang="en-GB" altLang="en-US" sz="1800"/>
              <a:t>How it works?</a:t>
            </a:r>
          </a:p>
          <a:p>
            <a:pPr lvl="2">
              <a:spcBef>
                <a:spcPct val="0"/>
              </a:spcBef>
              <a:buFont typeface="Wingdings" panose="05000000000000000000" pitchFamily="2" charset="2"/>
              <a:buChar char="ü"/>
            </a:pPr>
            <a:r>
              <a:rPr lang="en-GB" altLang="en-US" sz="1800"/>
              <a:t>Fully qualified domain name (FQDN) such as “www.example.com” typed by the user/client. </a:t>
            </a:r>
          </a:p>
          <a:p>
            <a:pPr lvl="2">
              <a:spcBef>
                <a:spcPct val="0"/>
              </a:spcBef>
              <a:buFont typeface="Wingdings" panose="05000000000000000000" pitchFamily="2" charset="2"/>
              <a:buChar char="ü"/>
            </a:pPr>
            <a:r>
              <a:rPr lang="en-GB" altLang="en-US" sz="1800"/>
              <a:t>A client can sometimes answer a query locally using cached (stored) information obtained from a previous query. </a:t>
            </a:r>
          </a:p>
          <a:p>
            <a:pPr lvl="2">
              <a:spcBef>
                <a:spcPct val="0"/>
              </a:spcBef>
              <a:buFont typeface="Wingdings" panose="05000000000000000000" pitchFamily="2" charset="2"/>
              <a:buChar char="ü"/>
            </a:pPr>
            <a:r>
              <a:rPr lang="en-GB" altLang="en-US" sz="1800"/>
              <a:t>DNS server can </a:t>
            </a:r>
            <a:r>
              <a:rPr lang="en-GB" altLang="en-US" sz="1800">
                <a:solidFill>
                  <a:srgbClr val="FF0000"/>
                </a:solidFill>
              </a:rPr>
              <a:t>also query or contact other DNS servers on behalf of the requesting client to fully resolve the name</a:t>
            </a:r>
            <a:r>
              <a:rPr lang="en-GB" altLang="en-US" sz="1800"/>
              <a:t>, then send an answer back to the client. This process is known as </a:t>
            </a:r>
            <a:r>
              <a:rPr lang="en-GB" altLang="en-US" sz="1800" i="1"/>
              <a:t>recursion (with ISP or 3</a:t>
            </a:r>
            <a:r>
              <a:rPr lang="en-GB" altLang="en-US" sz="1800" i="1" baseline="30000"/>
              <a:t>rd</a:t>
            </a:r>
            <a:r>
              <a:rPr lang="en-GB" altLang="en-US" sz="1800" i="1"/>
              <a:t> party)</a:t>
            </a:r>
            <a:r>
              <a:rPr lang="en-GB" altLang="en-US" sz="1800"/>
              <a:t>. </a:t>
            </a:r>
          </a:p>
          <a:p>
            <a:pPr lvl="2">
              <a:spcBef>
                <a:spcPct val="0"/>
              </a:spcBef>
              <a:buFont typeface="Wingdings" panose="05000000000000000000" pitchFamily="2" charset="2"/>
              <a:buChar char="ü"/>
            </a:pPr>
            <a:r>
              <a:rPr lang="en-GB" altLang="en-US" sz="1800">
                <a:solidFill>
                  <a:srgbClr val="FF0000"/>
                </a:solidFill>
              </a:rPr>
              <a:t>If DNS Resolver does not have the answer</a:t>
            </a:r>
            <a:r>
              <a:rPr lang="en-GB" altLang="en-US" sz="1800"/>
              <a:t>, so it has to go to the Root server.</a:t>
            </a:r>
          </a:p>
          <a:p>
            <a:pPr lvl="2">
              <a:spcBef>
                <a:spcPct val="0"/>
              </a:spcBef>
              <a:buFont typeface="Wingdings" panose="05000000000000000000" pitchFamily="2" charset="2"/>
              <a:buChar char="ü"/>
            </a:pPr>
            <a:r>
              <a:rPr lang="en-GB" altLang="en-US" sz="1800">
                <a:solidFill>
                  <a:srgbClr val="FF0000"/>
                </a:solidFill>
              </a:rPr>
              <a:t>Root server directs to the correct </a:t>
            </a:r>
            <a:r>
              <a:rPr lang="en-GB" altLang="en-US" sz="1800"/>
              <a:t>(Top Level Domain) </a:t>
            </a:r>
            <a:r>
              <a:rPr lang="en-GB" altLang="en-US" sz="1800">
                <a:solidFill>
                  <a:srgbClr val="FF0000"/>
                </a:solidFill>
              </a:rPr>
              <a:t>TLD Server</a:t>
            </a:r>
            <a:r>
              <a:rPr lang="en-GB" altLang="en-US" sz="1800"/>
              <a:t>.</a:t>
            </a:r>
            <a:endParaRPr lang="en-IN" altLang="en-US" sz="18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3">
            <a:extLst>
              <a:ext uri="{FF2B5EF4-FFF2-40B4-BE49-F238E27FC236}">
                <a16:creationId xmlns:a16="http://schemas.microsoft.com/office/drawing/2014/main" id="{4A2C7616-EFEC-44DD-B25A-70378BAA4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1166813"/>
            <a:ext cx="6732588"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CB0721-AD7B-4D34-A84A-6CA3A60CFEDE}"/>
              </a:ext>
            </a:extLst>
          </p:cNvPr>
          <p:cNvSpPr/>
          <p:nvPr/>
        </p:nvSpPr>
        <p:spPr>
          <a:xfrm>
            <a:off x="593725" y="976313"/>
            <a:ext cx="8097838" cy="4662487"/>
          </a:xfrm>
          <a:prstGeom prst="rect">
            <a:avLst/>
          </a:prstGeom>
        </p:spPr>
        <p:txBody>
          <a:bodyPr>
            <a:spAutoFit/>
          </a:bodyPr>
          <a:lstStyle/>
          <a:p>
            <a:pPr marL="214313" indent="-214313">
              <a:buFont typeface="Wingdings" panose="05000000000000000000" pitchFamily="2" charset="2"/>
              <a:buChar char="ü"/>
              <a:defRPr/>
            </a:pPr>
            <a:r>
              <a:rPr lang="en-GB" sz="1650" b="1" dirty="0">
                <a:ea typeface="ＭＳ Ｐゴシック" panose="020B0600070205080204" pitchFamily="34" charset="-128"/>
              </a:rPr>
              <a:t>DHCP(Dynamic Host Configuration Protocol)</a:t>
            </a:r>
          </a:p>
          <a:p>
            <a:pPr marL="557213" lvl="1" indent="-214313">
              <a:buFont typeface="Wingdings" panose="05000000000000000000" pitchFamily="2" charset="2"/>
              <a:buChar char="ü"/>
              <a:defRPr/>
            </a:pPr>
            <a:r>
              <a:rPr lang="en-GB" sz="1650" dirty="0">
                <a:ea typeface="ＭＳ Ｐゴシック" panose="020B0600070205080204" pitchFamily="34" charset="-128"/>
              </a:rPr>
              <a:t>DHCP is part of  “</a:t>
            </a:r>
            <a:r>
              <a:rPr lang="en-GB" sz="1650" dirty="0">
                <a:solidFill>
                  <a:srgbClr val="FF0000"/>
                </a:solidFill>
                <a:ea typeface="ＭＳ Ｐゴシック" panose="020B0600070205080204" pitchFamily="34" charset="-128"/>
              </a:rPr>
              <a:t>Application Layer,“ of OSI model</a:t>
            </a:r>
            <a:r>
              <a:rPr lang="en-GB" sz="1650" dirty="0">
                <a:ea typeface="ＭＳ Ｐゴシック" panose="020B0600070205080204" pitchFamily="34" charset="-128"/>
              </a:rPr>
              <a:t>. </a:t>
            </a:r>
          </a:p>
          <a:p>
            <a:pPr marL="557213" lvl="1" indent="-214313">
              <a:buFont typeface="Wingdings" panose="05000000000000000000" pitchFamily="2" charset="2"/>
              <a:buChar char="ü"/>
              <a:defRPr/>
            </a:pPr>
            <a:r>
              <a:rPr lang="en-GB" sz="1650" dirty="0">
                <a:ea typeface="ＭＳ Ｐゴシック" panose="020B0600070205080204" pitchFamily="34" charset="-128"/>
              </a:rPr>
              <a:t>DHCP server is one computer on the network that has a </a:t>
            </a:r>
            <a:r>
              <a:rPr lang="en-GB" sz="1650" dirty="0">
                <a:solidFill>
                  <a:srgbClr val="FF0000"/>
                </a:solidFill>
                <a:ea typeface="ＭＳ Ｐゴシック" panose="020B0600070205080204" pitchFamily="34" charset="-128"/>
              </a:rPr>
              <a:t>number of IP address at its disposal to assign to the computers/hosts </a:t>
            </a:r>
            <a:r>
              <a:rPr lang="en-GB" sz="1650" dirty="0">
                <a:ea typeface="ＭＳ Ｐゴシック" panose="020B0600070205080204" pitchFamily="34" charset="-128"/>
              </a:rPr>
              <a:t>on that network (ISP DHCP Server).</a:t>
            </a:r>
          </a:p>
          <a:p>
            <a:pPr marL="557213" lvl="1" indent="-214313">
              <a:buFont typeface="Wingdings" panose="05000000000000000000" pitchFamily="2" charset="2"/>
              <a:buChar char="ü"/>
              <a:defRPr/>
            </a:pPr>
            <a:r>
              <a:rPr lang="en-GB" sz="1650" dirty="0">
                <a:ea typeface="ＭＳ Ｐゴシック" panose="020B0600070205080204" pitchFamily="34" charset="-128"/>
              </a:rPr>
              <a:t>DHCP provides IP addresses that "expires. It </a:t>
            </a:r>
            <a:r>
              <a:rPr lang="en-GB" sz="1650" dirty="0">
                <a:solidFill>
                  <a:srgbClr val="FF0000"/>
                </a:solidFill>
                <a:ea typeface="ＭＳ Ｐゴシック" panose="020B0600070205080204" pitchFamily="34" charset="-128"/>
              </a:rPr>
              <a:t>actually leases that connection identifier (IP) to computer for a specific amount of time </a:t>
            </a:r>
            <a:r>
              <a:rPr lang="en-GB" sz="1650" dirty="0">
                <a:ea typeface="ＭＳ Ｐゴシック" panose="020B0600070205080204" pitchFamily="34" charset="-128"/>
              </a:rPr>
              <a:t>(default lease is 05 days). </a:t>
            </a:r>
          </a:p>
          <a:p>
            <a:pPr marL="557213" lvl="1" indent="-214313">
              <a:buFont typeface="Wingdings" panose="05000000000000000000" pitchFamily="2" charset="2"/>
              <a:buChar char="ü"/>
              <a:defRPr/>
            </a:pPr>
            <a:r>
              <a:rPr lang="en-GB" sz="1650" dirty="0">
                <a:ea typeface="ＭＳ Ｐゴシック" panose="020B0600070205080204" pitchFamily="34" charset="-128"/>
              </a:rPr>
              <a:t>How it works, when user go online?</a:t>
            </a:r>
          </a:p>
          <a:p>
            <a:pPr marL="900113" lvl="2" indent="-214313">
              <a:buFont typeface="Wingdings" panose="05000000000000000000" pitchFamily="2" charset="2"/>
              <a:buChar char="ü"/>
              <a:defRPr/>
            </a:pPr>
            <a:r>
              <a:rPr lang="en-GB" sz="1650" dirty="0">
                <a:ea typeface="ＭＳ Ｐゴシック" panose="020B0600070205080204" pitchFamily="34" charset="-128"/>
              </a:rPr>
              <a:t>User log go on to computer to connect to the Internet. </a:t>
            </a:r>
          </a:p>
          <a:p>
            <a:pPr marL="900113" lvl="2" indent="-214313">
              <a:buFont typeface="Wingdings" panose="05000000000000000000" pitchFamily="2" charset="2"/>
              <a:buChar char="ü"/>
              <a:defRPr/>
            </a:pPr>
            <a:r>
              <a:rPr lang="en-GB" sz="1650" dirty="0">
                <a:ea typeface="ＭＳ Ｐゴシック" panose="020B0600070205080204" pitchFamily="34" charset="-128"/>
              </a:rPr>
              <a:t>Network requests an IP address (this is actually </a:t>
            </a:r>
            <a:r>
              <a:rPr lang="en-GB" sz="1650" dirty="0">
                <a:solidFill>
                  <a:srgbClr val="FF0000"/>
                </a:solidFill>
                <a:ea typeface="ＭＳ Ｐゴシック" panose="020B0600070205080204" pitchFamily="34" charset="-128"/>
              </a:rPr>
              <a:t>referred to as a DHCP discover message</a:t>
            </a:r>
            <a:r>
              <a:rPr lang="en-GB" sz="1650" dirty="0">
                <a:ea typeface="ＭＳ Ｐゴシック" panose="020B0600070205080204" pitchFamily="34" charset="-128"/>
              </a:rPr>
              <a:t>).</a:t>
            </a:r>
          </a:p>
          <a:p>
            <a:pPr marL="900113" lvl="2" indent="-214313">
              <a:buFont typeface="Wingdings" panose="05000000000000000000" pitchFamily="2" charset="2"/>
              <a:buChar char="ü"/>
              <a:defRPr/>
            </a:pPr>
            <a:r>
              <a:rPr lang="en-GB" sz="1650" dirty="0">
                <a:ea typeface="ＭＳ Ｐゴシック" panose="020B0600070205080204" pitchFamily="34" charset="-128"/>
              </a:rPr>
              <a:t>On behalf of user computer's request, the </a:t>
            </a:r>
            <a:r>
              <a:rPr lang="en-GB" sz="1650" dirty="0">
                <a:solidFill>
                  <a:srgbClr val="FF0000"/>
                </a:solidFill>
                <a:ea typeface="ＭＳ Ｐゴシック" panose="020B0600070205080204" pitchFamily="34" charset="-128"/>
              </a:rPr>
              <a:t>DHCP server allocates (leases) to user computer an IP address</a:t>
            </a:r>
            <a:r>
              <a:rPr lang="en-GB" sz="1650" dirty="0">
                <a:ea typeface="ＭＳ Ｐゴシック" panose="020B0600070205080204" pitchFamily="34" charset="-128"/>
              </a:rPr>
              <a:t>. This is </a:t>
            </a:r>
            <a:r>
              <a:rPr lang="en-GB" sz="1650" dirty="0">
                <a:solidFill>
                  <a:srgbClr val="FF0000"/>
                </a:solidFill>
                <a:ea typeface="ＭＳ Ｐゴシック" panose="020B0600070205080204" pitchFamily="34" charset="-128"/>
              </a:rPr>
              <a:t>referred to as the DHCP offer message</a:t>
            </a:r>
            <a:r>
              <a:rPr lang="en-GB" sz="1650" dirty="0">
                <a:ea typeface="ＭＳ Ｐゴシック" panose="020B0600070205080204" pitchFamily="34" charset="-128"/>
              </a:rPr>
              <a:t>.</a:t>
            </a:r>
          </a:p>
          <a:p>
            <a:pPr marL="900113" lvl="2" indent="-214313">
              <a:buFont typeface="Wingdings" panose="05000000000000000000" pitchFamily="2" charset="2"/>
              <a:buChar char="ü"/>
              <a:defRPr/>
            </a:pPr>
            <a:r>
              <a:rPr lang="en-GB" sz="1650" dirty="0">
                <a:ea typeface="ＭＳ Ｐゴシック" panose="020B0600070205080204" pitchFamily="34" charset="-128"/>
              </a:rPr>
              <a:t>User computer (remember—user is DHCP client) takes the first IP address offer that comes along. It then </a:t>
            </a:r>
            <a:r>
              <a:rPr lang="en-GB" sz="1650" dirty="0">
                <a:solidFill>
                  <a:srgbClr val="FF0000"/>
                </a:solidFill>
                <a:ea typeface="ＭＳ Ｐゴシック" panose="020B0600070205080204" pitchFamily="34" charset="-128"/>
              </a:rPr>
              <a:t>responds with a DHCP request message that verifies the IP address that's been offered and accepted</a:t>
            </a:r>
            <a:r>
              <a:rPr lang="en-GB" sz="1650" dirty="0">
                <a:ea typeface="ＭＳ Ｐゴシック" panose="020B0600070205080204" pitchFamily="34" charset="-128"/>
              </a:rPr>
              <a:t>.</a:t>
            </a:r>
          </a:p>
          <a:p>
            <a:pPr marL="900113" lvl="2" indent="-214313">
              <a:buFont typeface="Wingdings" panose="05000000000000000000" pitchFamily="2" charset="2"/>
              <a:buChar char="ü"/>
              <a:defRPr/>
            </a:pPr>
            <a:r>
              <a:rPr lang="en-GB" sz="1650" dirty="0">
                <a:solidFill>
                  <a:srgbClr val="FF0000"/>
                </a:solidFill>
                <a:ea typeface="ＭＳ Ｐゴシック" panose="020B0600070205080204" pitchFamily="34" charset="-128"/>
              </a:rPr>
              <a:t>DHCP then updates the appropriate network servers with the IP address and other configuration information </a:t>
            </a:r>
            <a:r>
              <a:rPr lang="en-GB" sz="1650" dirty="0">
                <a:ea typeface="ＭＳ Ｐゴシック" panose="020B0600070205080204" pitchFamily="34" charset="-128"/>
              </a:rPr>
              <a:t>for user computer.</a:t>
            </a:r>
          </a:p>
          <a:p>
            <a:pPr marL="900113" lvl="2" indent="-214313">
              <a:buFont typeface="Wingdings" panose="05000000000000000000" pitchFamily="2" charset="2"/>
              <a:buChar char="ü"/>
              <a:defRPr/>
            </a:pPr>
            <a:r>
              <a:rPr lang="en-GB" sz="1650" dirty="0">
                <a:solidFill>
                  <a:srgbClr val="FF0000"/>
                </a:solidFill>
                <a:ea typeface="ＭＳ Ｐゴシック" panose="020B0600070205080204" pitchFamily="34" charset="-128"/>
              </a:rPr>
              <a:t>User computer accepts the IP address for the lease term</a:t>
            </a:r>
            <a:r>
              <a:rPr lang="en-GB" sz="1650" dirty="0">
                <a:ea typeface="ＭＳ Ｐゴシック" panose="020B0600070205080204" pitchFamily="34" charset="-128"/>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0" descr="DHCP Poisoning">
            <a:extLst>
              <a:ext uri="{FF2B5EF4-FFF2-40B4-BE49-F238E27FC236}">
                <a16:creationId xmlns:a16="http://schemas.microsoft.com/office/drawing/2014/main" id="{AA117892-4F59-4420-90D9-FF7B06E71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463" y="1444625"/>
            <a:ext cx="5572125" cy="37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04A51E-CA7C-423E-8697-DA8F03D85C85}"/>
              </a:ext>
            </a:extLst>
          </p:cNvPr>
          <p:cNvSpPr/>
          <p:nvPr/>
        </p:nvSpPr>
        <p:spPr>
          <a:xfrm>
            <a:off x="430213" y="620713"/>
            <a:ext cx="8283575" cy="5986462"/>
          </a:xfrm>
          <a:prstGeom prst="rect">
            <a:avLst/>
          </a:prstGeom>
        </p:spPr>
        <p:txBody>
          <a:bodyPr>
            <a:spAutoFit/>
          </a:bodyPr>
          <a:lstStyle/>
          <a:p>
            <a:pPr algn="ctr">
              <a:defRPr/>
            </a:pPr>
            <a:r>
              <a:rPr lang="en-GB" b="1" dirty="0">
                <a:ea typeface="ＭＳ Ｐゴシック" panose="020B0600070205080204" pitchFamily="34" charset="-128"/>
              </a:rPr>
              <a:t>Mail Server</a:t>
            </a:r>
          </a:p>
          <a:p>
            <a:pPr>
              <a:defRPr/>
            </a:pPr>
            <a:endParaRPr lang="en-GB" sz="2000" b="1" dirty="0">
              <a:ea typeface="ＭＳ Ｐゴシック" panose="020B0600070205080204" pitchFamily="34" charset="-128"/>
            </a:endParaRPr>
          </a:p>
          <a:p>
            <a:pPr marL="557213" lvl="1" indent="-214313">
              <a:buFont typeface="Wingdings" panose="05000000000000000000" pitchFamily="2" charset="2"/>
              <a:buChar char="ü"/>
              <a:defRPr/>
            </a:pPr>
            <a:r>
              <a:rPr lang="en-GB" sz="1500" b="1" dirty="0">
                <a:solidFill>
                  <a:srgbClr val="FF0000"/>
                </a:solidFill>
                <a:ea typeface="ＭＳ Ｐゴシック" panose="020B0600070205080204" pitchFamily="34" charset="-128"/>
              </a:rPr>
              <a:t>Email client is used to compose &amp; send email</a:t>
            </a:r>
            <a:r>
              <a:rPr lang="en-GB" sz="1500" dirty="0">
                <a:ea typeface="ＭＳ Ｐゴシック" panose="020B0600070205080204" pitchFamily="34" charset="-128"/>
              </a:rPr>
              <a:t>.</a:t>
            </a:r>
          </a:p>
          <a:p>
            <a:pPr marL="557213" lvl="1" indent="-214313">
              <a:buFont typeface="Wingdings" panose="05000000000000000000" pitchFamily="2" charset="2"/>
              <a:buChar char="ü"/>
              <a:defRPr/>
            </a:pPr>
            <a:r>
              <a:rPr lang="en-GB" sz="1500" b="1" dirty="0">
                <a:solidFill>
                  <a:srgbClr val="FF0000"/>
                </a:solidFill>
                <a:ea typeface="ＭＳ Ｐゴシック" panose="020B0600070205080204" pitchFamily="34" charset="-128"/>
              </a:rPr>
              <a:t>email client</a:t>
            </a:r>
            <a:r>
              <a:rPr lang="en-GB" sz="1500" dirty="0">
                <a:solidFill>
                  <a:srgbClr val="FF0000"/>
                </a:solidFill>
                <a:ea typeface="ＭＳ Ｐゴシック" panose="020B0600070205080204" pitchFamily="34" charset="-128"/>
              </a:rPr>
              <a:t> </a:t>
            </a:r>
            <a:r>
              <a:rPr lang="en-GB" sz="1500" dirty="0">
                <a:ea typeface="ＭＳ Ｐゴシック" panose="020B0600070205080204" pitchFamily="34" charset="-128"/>
              </a:rPr>
              <a:t>connects to the </a:t>
            </a:r>
            <a:r>
              <a:rPr lang="en-GB" sz="1500" b="1" dirty="0">
                <a:solidFill>
                  <a:srgbClr val="FF0000"/>
                </a:solidFill>
                <a:ea typeface="ＭＳ Ｐゴシック" panose="020B0600070205080204" pitchFamily="34" charset="-128"/>
              </a:rPr>
              <a:t>Outgoing SMTP server</a:t>
            </a:r>
            <a:r>
              <a:rPr lang="en-GB" sz="1500" dirty="0">
                <a:solidFill>
                  <a:srgbClr val="FF0000"/>
                </a:solidFill>
                <a:ea typeface="ＭＳ Ｐゴシック" panose="020B0600070205080204" pitchFamily="34" charset="-128"/>
              </a:rPr>
              <a:t> </a:t>
            </a:r>
            <a:r>
              <a:rPr lang="en-GB" sz="1500" dirty="0">
                <a:ea typeface="ＭＳ Ｐゴシック" panose="020B0600070205080204" pitchFamily="34" charset="-128"/>
              </a:rPr>
              <a:t>and handovers the email in </a:t>
            </a:r>
            <a:r>
              <a:rPr lang="en-GB" sz="1500" b="1" dirty="0">
                <a:solidFill>
                  <a:srgbClr val="FF0000"/>
                </a:solidFill>
                <a:ea typeface="ＭＳ Ｐゴシック" panose="020B0600070205080204" pitchFamily="34" charset="-128"/>
              </a:rPr>
              <a:t>MIME format</a:t>
            </a:r>
            <a:r>
              <a:rPr lang="en-GB" sz="1500" b="1" dirty="0">
                <a:ea typeface="ＭＳ Ｐゴシック" panose="020B0600070205080204" pitchFamily="34" charset="-128"/>
              </a:rPr>
              <a:t>.</a:t>
            </a:r>
          </a:p>
          <a:p>
            <a:pPr marL="557213" lvl="1" indent="-214313">
              <a:buFont typeface="Wingdings" panose="05000000000000000000" pitchFamily="2" charset="2"/>
              <a:buChar char="ü"/>
              <a:defRPr/>
            </a:pPr>
            <a:r>
              <a:rPr lang="en-GB" sz="1500" dirty="0">
                <a:ea typeface="ＭＳ Ｐゴシック" panose="020B0600070205080204" pitchFamily="34" charset="-128"/>
              </a:rPr>
              <a:t>Outgoing SMTP validates the </a:t>
            </a:r>
            <a:r>
              <a:rPr lang="en-GB" sz="1500" b="1" dirty="0">
                <a:solidFill>
                  <a:srgbClr val="FF0000"/>
                </a:solidFill>
                <a:ea typeface="ＭＳ Ｐゴシック" panose="020B0600070205080204" pitchFamily="34" charset="-128"/>
              </a:rPr>
              <a:t>sender details</a:t>
            </a:r>
            <a:r>
              <a:rPr lang="en-GB" sz="1500" dirty="0">
                <a:solidFill>
                  <a:srgbClr val="FF0000"/>
                </a:solidFill>
                <a:ea typeface="ＭＳ Ｐゴシック" panose="020B0600070205080204" pitchFamily="34" charset="-128"/>
              </a:rPr>
              <a:t> </a:t>
            </a:r>
            <a:r>
              <a:rPr lang="en-GB" sz="1500" dirty="0">
                <a:ea typeface="ＭＳ Ｐゴシック" panose="020B0600070205080204" pitchFamily="34" charset="-128"/>
              </a:rPr>
              <a:t>and processes the message for sending and places it in </a:t>
            </a:r>
            <a:r>
              <a:rPr lang="en-GB" sz="1500" b="1" dirty="0">
                <a:solidFill>
                  <a:srgbClr val="FF0000"/>
                </a:solidFill>
                <a:ea typeface="ＭＳ Ｐゴシック" panose="020B0600070205080204" pitchFamily="34" charset="-128"/>
              </a:rPr>
              <a:t>Outgoing queue</a:t>
            </a:r>
            <a:r>
              <a:rPr lang="en-GB" sz="1500" dirty="0">
                <a:ea typeface="ＭＳ Ｐゴシック" panose="020B0600070205080204" pitchFamily="34" charset="-128"/>
              </a:rPr>
              <a:t>. </a:t>
            </a:r>
          </a:p>
          <a:p>
            <a:pPr marL="557213" lvl="1" indent="-214313">
              <a:buFont typeface="Wingdings" panose="05000000000000000000" pitchFamily="2" charset="2"/>
              <a:buChar char="ü"/>
              <a:defRPr/>
            </a:pPr>
            <a:r>
              <a:rPr lang="en-GB" sz="1500" b="1" dirty="0">
                <a:solidFill>
                  <a:srgbClr val="FF0000"/>
                </a:solidFill>
                <a:ea typeface="ＭＳ Ｐゴシック" panose="020B0600070205080204" pitchFamily="34" charset="-128"/>
              </a:rPr>
              <a:t>SMTP server</a:t>
            </a:r>
            <a:r>
              <a:rPr lang="en-GB" sz="1500" dirty="0">
                <a:solidFill>
                  <a:srgbClr val="FF0000"/>
                </a:solidFill>
                <a:ea typeface="ＭＳ Ｐゴシック" panose="020B0600070205080204" pitchFamily="34" charset="-128"/>
              </a:rPr>
              <a:t> </a:t>
            </a:r>
            <a:r>
              <a:rPr lang="en-GB" sz="1500" dirty="0">
                <a:ea typeface="ＭＳ Ｐゴシック" panose="020B0600070205080204" pitchFamily="34" charset="-128"/>
              </a:rPr>
              <a:t>based on the domain details in the recipient address, looks up the </a:t>
            </a:r>
            <a:r>
              <a:rPr lang="en-GB" sz="1500" b="1" dirty="0">
                <a:solidFill>
                  <a:srgbClr val="FF0000"/>
                </a:solidFill>
                <a:ea typeface="ＭＳ Ｐゴシック" panose="020B0600070205080204" pitchFamily="34" charset="-128"/>
              </a:rPr>
              <a:t>DNS Server</a:t>
            </a:r>
            <a:r>
              <a:rPr lang="en-GB" sz="1500" dirty="0">
                <a:solidFill>
                  <a:srgbClr val="FF0000"/>
                </a:solidFill>
                <a:ea typeface="ＭＳ Ｐゴシック" panose="020B0600070205080204" pitchFamily="34" charset="-128"/>
              </a:rPr>
              <a:t> </a:t>
            </a:r>
            <a:r>
              <a:rPr lang="en-GB" sz="1500" dirty="0">
                <a:ea typeface="ＭＳ Ｐゴシック" panose="020B0600070205080204" pitchFamily="34" charset="-128"/>
              </a:rPr>
              <a:t>of the domain and retrieves the </a:t>
            </a:r>
            <a:r>
              <a:rPr lang="en-GB" sz="1500" b="1" dirty="0">
                <a:solidFill>
                  <a:srgbClr val="FF0000"/>
                </a:solidFill>
                <a:ea typeface="ＭＳ Ｐゴシック" panose="020B0600070205080204" pitchFamily="34" charset="-128"/>
              </a:rPr>
              <a:t>Recipient server information (MX records/ A Records </a:t>
            </a:r>
            <a:r>
              <a:rPr lang="en-GB" sz="1500" dirty="0">
                <a:ea typeface="ＭＳ Ｐゴシック" panose="020B0600070205080204" pitchFamily="34" charset="-128"/>
              </a:rPr>
              <a:t>in case</a:t>
            </a:r>
            <a:r>
              <a:rPr lang="en-GB" sz="1500" b="1" dirty="0">
                <a:ea typeface="ＭＳ Ｐゴシック" panose="020B0600070205080204" pitchFamily="34" charset="-128"/>
              </a:rPr>
              <a:t> </a:t>
            </a:r>
            <a:r>
              <a:rPr lang="en-GB" sz="1500" b="1" dirty="0">
                <a:solidFill>
                  <a:srgbClr val="FF0000"/>
                </a:solidFill>
                <a:ea typeface="ＭＳ Ｐゴシック" panose="020B0600070205080204" pitchFamily="34" charset="-128"/>
              </a:rPr>
              <a:t>no MX record </a:t>
            </a:r>
            <a:r>
              <a:rPr lang="en-GB" sz="1500" dirty="0">
                <a:ea typeface="ＭＳ Ｐゴシック" panose="020B0600070205080204" pitchFamily="34" charset="-128"/>
              </a:rPr>
              <a:t>is found) of the recipient domain. </a:t>
            </a:r>
          </a:p>
          <a:p>
            <a:pPr marL="557213" lvl="1" indent="-214313">
              <a:buFont typeface="Wingdings" panose="05000000000000000000" pitchFamily="2" charset="2"/>
              <a:buChar char="ü"/>
              <a:defRPr/>
            </a:pPr>
            <a:r>
              <a:rPr lang="en-GB" sz="1500" b="1" dirty="0">
                <a:solidFill>
                  <a:srgbClr val="FF0000"/>
                </a:solidFill>
                <a:ea typeface="ＭＳ Ｐゴシック" panose="020B0600070205080204" pitchFamily="34" charset="-128"/>
              </a:rPr>
              <a:t>SMTP Server</a:t>
            </a:r>
            <a:r>
              <a:rPr lang="en-GB" sz="1500" dirty="0">
                <a:solidFill>
                  <a:srgbClr val="FF0000"/>
                </a:solidFill>
                <a:ea typeface="ＭＳ Ｐゴシック" panose="020B0600070205080204" pitchFamily="34" charset="-128"/>
              </a:rPr>
              <a:t> </a:t>
            </a:r>
            <a:r>
              <a:rPr lang="en-GB" sz="1500" dirty="0">
                <a:ea typeface="ＭＳ Ｐゴシック" panose="020B0600070205080204" pitchFamily="34" charset="-128"/>
              </a:rPr>
              <a:t>connects with the </a:t>
            </a:r>
            <a:r>
              <a:rPr lang="en-GB" sz="1500" b="1" dirty="0">
                <a:solidFill>
                  <a:srgbClr val="FF0000"/>
                </a:solidFill>
                <a:ea typeface="ＭＳ Ｐゴシック" panose="020B0600070205080204" pitchFamily="34" charset="-128"/>
              </a:rPr>
              <a:t>Recipient</a:t>
            </a:r>
            <a:r>
              <a:rPr lang="en-GB" sz="1500" dirty="0">
                <a:solidFill>
                  <a:srgbClr val="FF0000"/>
                </a:solidFill>
                <a:ea typeface="ＭＳ Ｐゴシック" panose="020B0600070205080204" pitchFamily="34" charset="-128"/>
              </a:rPr>
              <a:t> </a:t>
            </a:r>
            <a:r>
              <a:rPr lang="en-GB" sz="1500" b="1" dirty="0">
                <a:solidFill>
                  <a:srgbClr val="FF0000"/>
                </a:solidFill>
                <a:ea typeface="ＭＳ Ｐゴシック" panose="020B0600070205080204" pitchFamily="34" charset="-128"/>
              </a:rPr>
              <a:t>email server</a:t>
            </a:r>
            <a:r>
              <a:rPr lang="en-GB" sz="1500" dirty="0">
                <a:ea typeface="ＭＳ Ｐゴシック" panose="020B0600070205080204" pitchFamily="34" charset="-128"/>
              </a:rPr>
              <a:t> and sends the email through SMTP protocol.</a:t>
            </a:r>
          </a:p>
          <a:p>
            <a:pPr marL="557213" lvl="1" indent="-214313">
              <a:buFont typeface="Wingdings" panose="05000000000000000000" pitchFamily="2" charset="2"/>
              <a:buChar char="ü"/>
              <a:defRPr/>
            </a:pPr>
            <a:r>
              <a:rPr lang="en-GB" sz="1500" b="1" dirty="0">
                <a:solidFill>
                  <a:srgbClr val="FF0000"/>
                </a:solidFill>
                <a:ea typeface="ＭＳ Ｐゴシック" panose="020B0600070205080204" pitchFamily="34" charset="-128"/>
              </a:rPr>
              <a:t>Recipient server</a:t>
            </a:r>
            <a:r>
              <a:rPr lang="en-GB" sz="1500" dirty="0">
                <a:solidFill>
                  <a:srgbClr val="FF0000"/>
                </a:solidFill>
                <a:ea typeface="ＭＳ Ｐゴシック" panose="020B0600070205080204" pitchFamily="34" charset="-128"/>
              </a:rPr>
              <a:t> </a:t>
            </a:r>
            <a:r>
              <a:rPr lang="en-GB" sz="1500" dirty="0">
                <a:ea typeface="ＭＳ Ｐゴシック" panose="020B0600070205080204" pitchFamily="34" charset="-128"/>
              </a:rPr>
              <a:t>in turn validates the recipient account and delivers the email to the users mail account.</a:t>
            </a:r>
          </a:p>
          <a:p>
            <a:pPr marL="557213" lvl="1" indent="-214313">
              <a:buFont typeface="Wingdings" panose="05000000000000000000" pitchFamily="2" charset="2"/>
              <a:buChar char="ü"/>
              <a:defRPr/>
            </a:pPr>
            <a:r>
              <a:rPr lang="en-GB" sz="1500" dirty="0">
                <a:ea typeface="ＭＳ Ｐゴシック" panose="020B0600070205080204" pitchFamily="34" charset="-128"/>
              </a:rPr>
              <a:t>User views the received email using his email client.  </a:t>
            </a:r>
          </a:p>
          <a:p>
            <a:pPr marL="257175" indent="-257175">
              <a:buFont typeface="Arial" panose="020B0604020202020204" pitchFamily="34" charset="0"/>
              <a:buChar char="•"/>
              <a:defRPr/>
            </a:pPr>
            <a:r>
              <a:rPr lang="en-GB" sz="1500" b="1" dirty="0">
                <a:solidFill>
                  <a:srgbClr val="FF0000"/>
                </a:solidFill>
                <a:ea typeface="ＭＳ Ｐゴシック" panose="020B0600070205080204" pitchFamily="34" charset="-128"/>
              </a:rPr>
              <a:t>MX (Mail Exchange) </a:t>
            </a:r>
            <a:r>
              <a:rPr lang="en-GB" sz="1500" dirty="0">
                <a:ea typeface="ＭＳ Ｐゴシック" panose="020B0600070205080204" pitchFamily="34" charset="-128"/>
              </a:rPr>
              <a:t>records are DNS records that are necessary for delivering email to your address.</a:t>
            </a:r>
          </a:p>
          <a:p>
            <a:pPr marL="257175" indent="-257175">
              <a:buFont typeface="Arial" panose="020B0604020202020204" pitchFamily="34" charset="0"/>
              <a:buChar char="•"/>
              <a:defRPr/>
            </a:pPr>
            <a:r>
              <a:rPr lang="en-GB" sz="1800" dirty="0">
                <a:ea typeface="ＭＳ Ｐゴシック" panose="020B0600070205080204" pitchFamily="34" charset="-128"/>
              </a:rPr>
              <a:t>The </a:t>
            </a:r>
            <a:r>
              <a:rPr lang="en-GB" sz="1800" dirty="0">
                <a:solidFill>
                  <a:srgbClr val="FF0000"/>
                </a:solidFill>
                <a:ea typeface="ＭＳ Ｐゴシック" panose="020B0600070205080204" pitchFamily="34" charset="-128"/>
              </a:rPr>
              <a:t>A </a:t>
            </a:r>
            <a:r>
              <a:rPr lang="en-GB" sz="1800" b="1" dirty="0">
                <a:solidFill>
                  <a:srgbClr val="FF0000"/>
                </a:solidFill>
                <a:ea typeface="ＭＳ Ｐゴシック" panose="020B0600070205080204" pitchFamily="34" charset="-128"/>
              </a:rPr>
              <a:t>record</a:t>
            </a:r>
            <a:r>
              <a:rPr lang="en-GB" sz="1800" dirty="0">
                <a:ea typeface="ＭＳ Ｐゴシック" panose="020B0600070205080204" pitchFamily="34" charset="-128"/>
              </a:rPr>
              <a:t> simply points the host name to the IP address. </a:t>
            </a:r>
            <a:r>
              <a:rPr lang="en-GB" sz="1800" dirty="0">
                <a:solidFill>
                  <a:srgbClr val="FF0000"/>
                </a:solidFill>
                <a:ea typeface="ＭＳ Ｐゴシック" panose="020B0600070205080204" pitchFamily="34" charset="-128"/>
              </a:rPr>
              <a:t>MX record points to your mail domain name </a:t>
            </a:r>
            <a:r>
              <a:rPr lang="en-IN" sz="1800" dirty="0">
                <a:ea typeface="ＭＳ Ｐゴシック" panose="020B0600070205080204" pitchFamily="34" charset="-128"/>
              </a:rPr>
              <a:t>for e.g. company.com &gt; mail.company.com, </a:t>
            </a:r>
            <a:r>
              <a:rPr lang="en-GB" sz="1800" dirty="0">
                <a:ea typeface="ＭＳ Ｐゴシック" panose="020B0600070205080204" pitchFamily="34" charset="-128"/>
              </a:rPr>
              <a:t>and an A record points to a mail server IP address. </a:t>
            </a:r>
            <a:endParaRPr lang="en-GB" sz="1500" dirty="0">
              <a:ea typeface="ＭＳ Ｐゴシック" panose="020B0600070205080204" pitchFamily="34" charset="-128"/>
            </a:endParaRPr>
          </a:p>
          <a:p>
            <a:pPr>
              <a:defRPr/>
            </a:pPr>
            <a:r>
              <a:rPr lang="en-GB" sz="1500" dirty="0">
                <a:ea typeface="ＭＳ Ｐゴシック" panose="020B0600070205080204" pitchFamily="34" charset="-128"/>
              </a:rPr>
              <a:t>*</a:t>
            </a:r>
            <a:r>
              <a:rPr lang="en-GB" sz="1500" b="1" dirty="0">
                <a:solidFill>
                  <a:srgbClr val="FF0000"/>
                </a:solidFill>
                <a:ea typeface="ＭＳ Ｐゴシック" panose="020B0600070205080204" pitchFamily="34" charset="-128"/>
              </a:rPr>
              <a:t>MIME</a:t>
            </a:r>
            <a:r>
              <a:rPr lang="en-GB" sz="1500" dirty="0">
                <a:ea typeface="ＭＳ Ｐゴシック" panose="020B0600070205080204" pitchFamily="34" charset="-128"/>
              </a:rPr>
              <a:t>(Multipurpose Internet Mail Extension) is an </a:t>
            </a:r>
            <a:r>
              <a:rPr lang="en-GB" sz="1500" i="1" dirty="0">
                <a:ea typeface="ＭＳ Ｐゴシック" panose="020B0600070205080204" pitchFamily="34" charset="-128"/>
              </a:rPr>
              <a:t>add on or a supplementary protocol</a:t>
            </a:r>
            <a:r>
              <a:rPr lang="en-GB" sz="1500" dirty="0">
                <a:ea typeface="ＭＳ Ｐゴシック" panose="020B0600070205080204" pitchFamily="34" charset="-128"/>
              </a:rPr>
              <a:t> which allows non-ASCII data to be sent through SMTP(</a:t>
            </a:r>
            <a:r>
              <a:rPr lang="en-GB" sz="1500" dirty="0">
                <a:solidFill>
                  <a:srgbClr val="FF0000"/>
                </a:solidFill>
                <a:ea typeface="ＭＳ Ｐゴシック" panose="020B0600070205080204" pitchFamily="34" charset="-128"/>
              </a:rPr>
              <a:t>audio, video images</a:t>
            </a:r>
            <a:r>
              <a:rPr lang="en-GB" sz="1500" dirty="0">
                <a:ea typeface="ＭＳ Ｐゴシック" panose="020B0600070205080204" pitchFamily="34" charset="-128"/>
              </a:rPr>
              <a:t>)</a:t>
            </a:r>
          </a:p>
          <a:p>
            <a:pPr>
              <a:defRPr/>
            </a:pPr>
            <a:r>
              <a:rPr lang="en-GB" sz="1500" dirty="0">
                <a:ea typeface="ＭＳ Ｐゴシック" panose="020B0600070205080204" pitchFamily="34" charset="-128"/>
              </a:rPr>
              <a:t>* </a:t>
            </a:r>
            <a:r>
              <a:rPr lang="en-GB" sz="1500" dirty="0">
                <a:solidFill>
                  <a:srgbClr val="FF0000"/>
                </a:solidFill>
                <a:ea typeface="ＭＳ Ｐゴシック" panose="020B0600070205080204" pitchFamily="34" charset="-128"/>
              </a:rPr>
              <a:t>POP v3</a:t>
            </a:r>
            <a:r>
              <a:rPr lang="en-GB" sz="1500" dirty="0">
                <a:ea typeface="ＭＳ Ｐゴシック" panose="020B0600070205080204" pitchFamily="34" charset="-128"/>
              </a:rPr>
              <a:t>( Post Office Protocol) and </a:t>
            </a:r>
            <a:r>
              <a:rPr lang="en-GB" sz="1500" dirty="0">
                <a:solidFill>
                  <a:srgbClr val="FF0000"/>
                </a:solidFill>
                <a:ea typeface="ＭＳ Ｐゴシック" panose="020B0600070205080204" pitchFamily="34" charset="-128"/>
              </a:rPr>
              <a:t>IMAP</a:t>
            </a:r>
            <a:r>
              <a:rPr lang="en-GB" sz="1500" dirty="0">
                <a:ea typeface="ＭＳ Ｐゴシック" panose="020B0600070205080204" pitchFamily="34" charset="-128"/>
              </a:rPr>
              <a:t>(Internet Message Access Protocol) are two protocols which are used for receiving mails in inbox. </a:t>
            </a:r>
          </a:p>
          <a:p>
            <a:pPr>
              <a:defRPr/>
            </a:pPr>
            <a:endParaRPr lang="en-IN" sz="1500" dirty="0">
              <a:ea typeface="ＭＳ Ｐゴシック" panose="020B0600070205080204" pitchFamily="34" charset="-128"/>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6566EAF-FDA9-4819-BF4A-B835854FBA9B}"/>
              </a:ext>
            </a:extLst>
          </p:cNvPr>
          <p:cNvSpPr>
            <a:spLocks noGrp="1" noChangeArrowheads="1"/>
          </p:cNvSpPr>
          <p:nvPr>
            <p:ph type="title"/>
          </p:nvPr>
        </p:nvSpPr>
        <p:spPr>
          <a:xfrm>
            <a:off x="827088" y="239713"/>
            <a:ext cx="7772400" cy="517525"/>
          </a:xfrm>
        </p:spPr>
        <p:txBody>
          <a:bodyPr/>
          <a:lstStyle/>
          <a:p>
            <a:r>
              <a:rPr lang="en-GB" altLang="en-US" b="1"/>
              <a:t>Mail Server</a:t>
            </a:r>
            <a:endParaRPr lang="en-CA" altLang="en-US"/>
          </a:p>
        </p:txBody>
      </p:sp>
      <p:sp>
        <p:nvSpPr>
          <p:cNvPr id="86019" name="Content Placeholder 2">
            <a:extLst>
              <a:ext uri="{FF2B5EF4-FFF2-40B4-BE49-F238E27FC236}">
                <a16:creationId xmlns:a16="http://schemas.microsoft.com/office/drawing/2014/main" id="{A871AB24-123E-4FA1-BF0D-B4AA77D4C50E}"/>
              </a:ext>
            </a:extLst>
          </p:cNvPr>
          <p:cNvSpPr>
            <a:spLocks noGrp="1" noChangeArrowheads="1"/>
          </p:cNvSpPr>
          <p:nvPr>
            <p:ph idx="1"/>
          </p:nvPr>
        </p:nvSpPr>
        <p:spPr/>
        <p:txBody>
          <a:bodyPr/>
          <a:lstStyle/>
          <a:p>
            <a:endParaRPr lang="en-CA" altLang="en-US"/>
          </a:p>
        </p:txBody>
      </p:sp>
      <p:sp>
        <p:nvSpPr>
          <p:cNvPr id="86020" name="Slide Number Placeholder 3">
            <a:extLst>
              <a:ext uri="{FF2B5EF4-FFF2-40B4-BE49-F238E27FC236}">
                <a16:creationId xmlns:a16="http://schemas.microsoft.com/office/drawing/2014/main" id="{71CCEE09-BAF5-491F-8966-F9B0BB10575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fld id="{1C32B775-C4F1-49B4-BEC8-F529B29B4427}" type="slidenum">
              <a:rPr lang="en-US" altLang="en-US" sz="1400" smtClean="0"/>
              <a:pPr>
                <a:spcBef>
                  <a:spcPct val="0"/>
                </a:spcBef>
                <a:buFontTx/>
                <a:buNone/>
              </a:pPr>
              <a:t>98</a:t>
            </a:fld>
            <a:endParaRPr lang="en-US" altLang="en-US" sz="1400"/>
          </a:p>
        </p:txBody>
      </p:sp>
      <p:pic>
        <p:nvPicPr>
          <p:cNvPr id="86021" name="Picture 2" descr="10 Best Free SMTP Servers for Transactional Emails in 2023">
            <a:extLst>
              <a:ext uri="{FF2B5EF4-FFF2-40B4-BE49-F238E27FC236}">
                <a16:creationId xmlns:a16="http://schemas.microsoft.com/office/drawing/2014/main" id="{473CE7C5-EE3D-4F25-A24B-D7774521F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931863"/>
            <a:ext cx="677545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descr="How email works - An overview of what happens behind the email">
            <a:extLst>
              <a:ext uri="{FF2B5EF4-FFF2-40B4-BE49-F238E27FC236}">
                <a16:creationId xmlns:a16="http://schemas.microsoft.com/office/drawing/2014/main" id="{40A6E271-5404-41FB-A871-E420F19A1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2820988"/>
            <a:ext cx="59753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27DC0F-A2EA-41EE-B735-17FFA1BDEDAD}"/>
              </a:ext>
            </a:extLst>
          </p:cNvPr>
          <p:cNvSpPr/>
          <p:nvPr/>
        </p:nvSpPr>
        <p:spPr>
          <a:xfrm>
            <a:off x="269875" y="1262063"/>
            <a:ext cx="8455025" cy="4594225"/>
          </a:xfrm>
          <a:prstGeom prst="rect">
            <a:avLst/>
          </a:prstGeom>
        </p:spPr>
        <p:txBody>
          <a:bodyPr>
            <a:spAutoFit/>
          </a:bodyPr>
          <a:lstStyle/>
          <a:p>
            <a:pPr>
              <a:defRPr/>
            </a:pPr>
            <a:r>
              <a:rPr lang="en-GB" sz="1950" b="1" u="sng" dirty="0">
                <a:ea typeface="ＭＳ Ｐゴシック" panose="020B0600070205080204" pitchFamily="34" charset="-128"/>
                <a:cs typeface="Times New Roman" panose="02020603050405020304" pitchFamily="18" charset="0"/>
              </a:rPr>
              <a:t>Web  Proxies</a:t>
            </a:r>
          </a:p>
          <a:p>
            <a:pPr marL="214313" indent="-214313">
              <a:buFont typeface="Wingdings" panose="05000000000000000000" pitchFamily="2" charset="2"/>
              <a:buChar char="ü"/>
              <a:defRPr/>
            </a:pPr>
            <a:r>
              <a:rPr lang="en-GB" sz="1950" dirty="0">
                <a:ea typeface="ＭＳ Ｐゴシック" panose="020B0600070205080204" pitchFamily="34" charset="-128"/>
                <a:cs typeface="Times New Roman" panose="02020603050405020304" pitchFamily="18" charset="0"/>
              </a:rPr>
              <a:t>A web proxy is one method for hiding clients IP Address  from the visiting websites.</a:t>
            </a:r>
          </a:p>
          <a:p>
            <a:pPr marL="214313" indent="-214313">
              <a:buFont typeface="Wingdings" panose="05000000000000000000" pitchFamily="2" charset="2"/>
              <a:buChar char="ü"/>
              <a:defRPr/>
            </a:pPr>
            <a:r>
              <a:rPr lang="en-GB" sz="1950" dirty="0">
                <a:ea typeface="ＭＳ Ｐゴシック" panose="020B0600070205080204" pitchFamily="34" charset="-128"/>
                <a:cs typeface="Times New Roman" panose="02020603050405020304" pitchFamily="18" charset="0"/>
              </a:rPr>
              <a:t>Web proxies act as shield between the client and and the website being visited. </a:t>
            </a:r>
          </a:p>
          <a:p>
            <a:pPr marL="214313" indent="-214313">
              <a:buFont typeface="Wingdings" panose="05000000000000000000" pitchFamily="2" charset="2"/>
              <a:buChar char="ü"/>
              <a:defRPr/>
            </a:pPr>
            <a:r>
              <a:rPr lang="en-GB" sz="1950" dirty="0">
                <a:ea typeface="ＭＳ Ｐゴシック" panose="020B0600070205080204" pitchFamily="34" charset="-128"/>
                <a:cs typeface="Times New Roman" panose="02020603050405020304" pitchFamily="18" charset="0"/>
              </a:rPr>
              <a:t>When viewing a web page through a web proxy, the website sees that a specific IP Address is accessing its server, but the address doesn’t belong to client because all of the web traffic between client computer and the web server is first passed through the Proxy Server. </a:t>
            </a:r>
          </a:p>
          <a:p>
            <a:pPr marL="214313" indent="-214313">
              <a:buFont typeface="Wingdings" panose="05000000000000000000" pitchFamily="2" charset="2"/>
              <a:buChar char="ü"/>
              <a:defRPr/>
            </a:pPr>
            <a:r>
              <a:rPr lang="en-GB" sz="1950" dirty="0">
                <a:ea typeface="ＭＳ Ｐゴシック" panose="020B0600070205080204" pitchFamily="34" charset="-128"/>
                <a:cs typeface="Times New Roman" panose="02020603050405020304" pitchFamily="18" charset="0"/>
              </a:rPr>
              <a:t>Web proxy works by camouflaging user identity (hiding user’s IP address), acting as the middle man between user computer and the website client is accessing. </a:t>
            </a:r>
          </a:p>
          <a:p>
            <a:pPr marL="214313" indent="-214313">
              <a:buFont typeface="Wingdings" panose="05000000000000000000" pitchFamily="2" charset="2"/>
              <a:buChar char="ü"/>
              <a:defRPr/>
            </a:pPr>
            <a:r>
              <a:rPr lang="en-GB" sz="1950" dirty="0">
                <a:ea typeface="ＭＳ Ｐゴシック" panose="020B0600070205080204" pitchFamily="34" charset="-128"/>
                <a:cs typeface="Times New Roman" panose="02020603050405020304" pitchFamily="18" charset="0"/>
              </a:rPr>
              <a:t>This enables the user to privately surf the web making it difficult for malicious forces to infiltrate and acquire your browsing data information. </a:t>
            </a:r>
          </a:p>
          <a:p>
            <a:pPr marL="214313" indent="-214313">
              <a:buFont typeface="Wingdings" panose="05000000000000000000" pitchFamily="2" charset="2"/>
              <a:buChar char="ü"/>
              <a:defRPr/>
            </a:pPr>
            <a:r>
              <a:rPr lang="en-GB" sz="1950" dirty="0">
                <a:ea typeface="ＭＳ Ｐゴシック" panose="020B0600070205080204" pitchFamily="34" charset="-128"/>
                <a:cs typeface="Times New Roman" panose="02020603050405020304" pitchFamily="18" charset="0"/>
              </a:rPr>
              <a:t>Using a web proxy will also allow a user to access sites that are otherwise inaccessible. </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14895</TotalTime>
  <Words>10976</Words>
  <Application>Microsoft Office PowerPoint</Application>
  <PresentationFormat>On-screen Show (4:3)</PresentationFormat>
  <Paragraphs>996</Paragraphs>
  <Slides>137</Slides>
  <Notes>22</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137</vt:i4>
      </vt:variant>
    </vt:vector>
  </HeadingPairs>
  <TitlesOfParts>
    <vt:vector size="158" baseType="lpstr">
      <vt:lpstr>ＭＳ Ｐゴシック</vt:lpstr>
      <vt:lpstr>SimSun</vt:lpstr>
      <vt:lpstr>-apple-system</vt:lpstr>
      <vt:lpstr>Arial</vt:lpstr>
      <vt:lpstr>Calibri</vt:lpstr>
      <vt:lpstr>Comic Sans MS</vt:lpstr>
      <vt:lpstr>Helvetica</vt:lpstr>
      <vt:lpstr>Inter</vt:lpstr>
      <vt:lpstr>Lucida Grande</vt:lpstr>
      <vt:lpstr>Lucida Sans Unicode</vt:lpstr>
      <vt:lpstr>Open Sans Extrabold</vt:lpstr>
      <vt:lpstr>Open Sans Semibold</vt:lpstr>
      <vt:lpstr>open-sans</vt:lpstr>
      <vt:lpstr>Roboto Slab</vt:lpstr>
      <vt:lpstr>Times</vt:lpstr>
      <vt:lpstr>Times New Roman</vt:lpstr>
      <vt:lpstr>Times-Roman</vt:lpstr>
      <vt:lpstr>Wingdings</vt:lpstr>
      <vt:lpstr>ZapfDingbatsITC</vt:lpstr>
      <vt:lpstr>Default Design</vt:lpstr>
      <vt:lpstr>Office Theme</vt:lpstr>
      <vt:lpstr>Network Security</vt:lpstr>
      <vt:lpstr>Syllabus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 Addressing - Example</vt:lpstr>
      <vt:lpstr>IP Address</vt:lpstr>
      <vt:lpstr>Classification of IP Addresses (Classful Addressing)</vt:lpstr>
      <vt:lpstr>Class A: Range(0.0.0.0 to 127.255.255.255) Dotted decimal notation </vt:lpstr>
      <vt:lpstr>Class B: Range (128.0.0.0 to 191.255.255.255) </vt:lpstr>
      <vt:lpstr>Class C: Range(192.0.0.0 to 223.255.255.255) </vt:lpstr>
      <vt:lpstr>Class D: Range (224.0.0.0 to 239.255.255.255) </vt:lpstr>
      <vt:lpstr>Class E: (240.0.0.0 to 255.255.255.255) </vt:lpstr>
      <vt:lpstr>Type of addresses in IPv4 Network</vt:lpstr>
      <vt:lpstr>Subnets</vt:lpstr>
      <vt:lpstr>Subnet Example</vt:lpstr>
      <vt:lpstr>Classless Inter-Domain Routing(CIDR)</vt:lpstr>
      <vt:lpstr>Data Link Layer</vt:lpstr>
      <vt:lpstr>Physical Layer</vt:lpstr>
      <vt:lpstr>PowerPoint Presentation</vt:lpstr>
      <vt:lpstr>PowerPoint Presentation</vt:lpstr>
      <vt:lpstr>PowerPoint Presentation</vt:lpstr>
      <vt:lpstr>PowerPoint Presentation</vt:lpstr>
      <vt:lpstr>PowerPoint Presentation</vt:lpstr>
      <vt:lpstr>PowerPoint Presentation</vt:lpstr>
      <vt:lpstr>Information Security</vt:lpstr>
      <vt:lpstr>Background</vt:lpstr>
      <vt:lpstr>Definitions</vt:lpstr>
      <vt:lpstr>Security Trends</vt:lpstr>
      <vt:lpstr>PowerPoint Presentation</vt:lpstr>
      <vt:lpstr>3 Primary Security Goals</vt:lpstr>
      <vt:lpstr>PowerPoint Presentation</vt:lpstr>
      <vt:lpstr>OSI Security Architecture</vt:lpstr>
      <vt:lpstr>PowerPoint Presentation</vt:lpstr>
      <vt:lpstr>OSI Security Architecture  </vt:lpstr>
      <vt:lpstr>Security Attacks</vt:lpstr>
      <vt:lpstr>PowerPoint Presentation</vt:lpstr>
      <vt:lpstr>PowerPoint Presentation</vt:lpstr>
      <vt:lpstr>Security Attack Classification</vt:lpstr>
      <vt:lpstr>Security Attacks</vt:lpstr>
      <vt:lpstr>Security Mechanism</vt:lpstr>
      <vt:lpstr>Model for Network Security</vt:lpstr>
      <vt:lpstr>Model for Network Security</vt:lpstr>
      <vt:lpstr>Model for Network Access Security</vt:lpstr>
      <vt:lpstr>Model for Network Access Security</vt:lpstr>
      <vt:lpstr>Methods of Defense</vt:lpstr>
      <vt:lpstr>Security Services</vt:lpstr>
      <vt:lpstr>Networking devices</vt:lpstr>
      <vt:lpstr>Hub</vt:lpstr>
      <vt:lpstr>PowerPoint Presentation</vt:lpstr>
      <vt:lpstr>Bridge</vt:lpstr>
      <vt:lpstr>PowerPoint Presentation</vt:lpstr>
      <vt:lpstr>Switches</vt:lpstr>
      <vt:lpstr>PowerPoint Presentation</vt:lpstr>
      <vt:lpstr>PowerPoint Presentation</vt:lpstr>
      <vt:lpstr>PowerPoint Presentation</vt:lpstr>
      <vt:lpstr>PowerPoint Presentation</vt:lpstr>
      <vt:lpstr>PowerPoint Presentation</vt:lpstr>
      <vt:lpstr>Router</vt:lpstr>
      <vt:lpstr>PowerPoint Presentation</vt:lpstr>
      <vt:lpstr>PowerPoint Presentation</vt:lpstr>
      <vt:lpstr>PowerPoint Presentation</vt:lpstr>
      <vt:lpstr>How to discover firmware vulnerabilities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Using Firewalls </vt:lpstr>
      <vt:lpstr>Limitations of a Firewall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Mail Server</vt:lpstr>
      <vt:lpstr>PowerPoint Presentation</vt:lpstr>
      <vt:lpstr>PowerPoint Presentation</vt:lpstr>
      <vt:lpstr>PowerPoint Presentation</vt:lpstr>
      <vt:lpstr>What are web proxy servers used for?</vt:lpstr>
      <vt:lpstr>Why to investigate</vt:lpstr>
      <vt:lpstr>PowerPoint Presentation</vt:lpstr>
      <vt:lpstr>Types of Evidence</vt:lpstr>
      <vt:lpstr>Obtaining Evidence</vt:lpstr>
      <vt:lpstr>Security Information and Event Management (SIEM)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a SOC Do? </vt:lpstr>
      <vt:lpstr>Threat management plans integrate and structure many processes across security and IT operations.</vt:lpstr>
      <vt:lpstr>When a SOC is implemented correctly, it provides numerous benefits including the following: </vt:lpstr>
      <vt:lpstr>SOC Challenges </vt:lpstr>
      <vt:lpstr>PowerPoint Presentation</vt:lpstr>
      <vt:lpstr>What are some of the most common attack vectors?</vt:lpstr>
      <vt:lpstr>How can an organization secure its attack vectors?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Vicky</dc:creator>
  <cp:lastModifiedBy>Pratham Badge</cp:lastModifiedBy>
  <cp:revision>235</cp:revision>
  <dcterms:created xsi:type="dcterms:W3CDTF">2001-06-06T20:52:39Z</dcterms:created>
  <dcterms:modified xsi:type="dcterms:W3CDTF">2024-09-08T19:30:46Z</dcterms:modified>
</cp:coreProperties>
</file>